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4" r:id="rId3"/>
    <p:sldId id="366" r:id="rId4"/>
    <p:sldId id="369" r:id="rId5"/>
    <p:sldId id="368" r:id="rId6"/>
    <p:sldId id="370" r:id="rId7"/>
    <p:sldId id="371" r:id="rId8"/>
    <p:sldId id="355" r:id="rId9"/>
    <p:sldId id="356" r:id="rId10"/>
    <p:sldId id="357" r:id="rId11"/>
    <p:sldId id="358" r:id="rId12"/>
    <p:sldId id="359" r:id="rId13"/>
    <p:sldId id="360" r:id="rId14"/>
    <p:sldId id="361" r:id="rId15"/>
    <p:sldId id="362" r:id="rId16"/>
    <p:sldId id="363" r:id="rId17"/>
    <p:sldId id="346" r:id="rId18"/>
    <p:sldId id="347" r:id="rId19"/>
    <p:sldId id="348" r:id="rId20"/>
    <p:sldId id="349" r:id="rId21"/>
    <p:sldId id="257" r:id="rId22"/>
    <p:sldId id="258" r:id="rId23"/>
    <p:sldId id="260" r:id="rId24"/>
    <p:sldId id="261" r:id="rId25"/>
    <p:sldId id="259" r:id="rId26"/>
    <p:sldId id="262" r:id="rId27"/>
    <p:sldId id="265" r:id="rId28"/>
    <p:sldId id="264" r:id="rId29"/>
    <p:sldId id="267" r:id="rId30"/>
    <p:sldId id="269" r:id="rId31"/>
    <p:sldId id="268" r:id="rId32"/>
    <p:sldId id="270" r:id="rId33"/>
    <p:sldId id="271" r:id="rId34"/>
    <p:sldId id="372" r:id="rId35"/>
    <p:sldId id="273" r:id="rId36"/>
    <p:sldId id="274" r:id="rId37"/>
    <p:sldId id="275" r:id="rId38"/>
    <p:sldId id="276" r:id="rId39"/>
    <p:sldId id="277" r:id="rId40"/>
    <p:sldId id="278" r:id="rId41"/>
    <p:sldId id="279" r:id="rId42"/>
    <p:sldId id="280" r:id="rId43"/>
    <p:sldId id="281" r:id="rId44"/>
    <p:sldId id="282" r:id="rId45"/>
    <p:sldId id="283" r:id="rId46"/>
    <p:sldId id="284" r:id="rId47"/>
    <p:sldId id="286" r:id="rId48"/>
    <p:sldId id="287" r:id="rId49"/>
    <p:sldId id="285" r:id="rId50"/>
    <p:sldId id="350" r:id="rId51"/>
    <p:sldId id="288" r:id="rId52"/>
    <p:sldId id="289" r:id="rId53"/>
    <p:sldId id="373" r:id="rId54"/>
    <p:sldId id="290" r:id="rId55"/>
    <p:sldId id="291" r:id="rId56"/>
    <p:sldId id="292" r:id="rId57"/>
    <p:sldId id="374" r:id="rId58"/>
    <p:sldId id="294" r:id="rId59"/>
    <p:sldId id="296" r:id="rId60"/>
    <p:sldId id="295" r:id="rId61"/>
    <p:sldId id="297" r:id="rId62"/>
    <p:sldId id="354" r:id="rId63"/>
    <p:sldId id="375" r:id="rId64"/>
    <p:sldId id="353" r:id="rId65"/>
    <p:sldId id="299" r:id="rId66"/>
    <p:sldId id="302" r:id="rId67"/>
    <p:sldId id="300" r:id="rId68"/>
    <p:sldId id="301" r:id="rId69"/>
    <p:sldId id="303" r:id="rId70"/>
    <p:sldId id="352" r:id="rId71"/>
    <p:sldId id="351" r:id="rId72"/>
    <p:sldId id="304" r:id="rId73"/>
    <p:sldId id="305" r:id="rId74"/>
    <p:sldId id="307" r:id="rId75"/>
    <p:sldId id="306" r:id="rId76"/>
    <p:sldId id="308" r:id="rId77"/>
    <p:sldId id="309" r:id="rId78"/>
    <p:sldId id="310" r:id="rId79"/>
    <p:sldId id="311" r:id="rId80"/>
    <p:sldId id="312" r:id="rId81"/>
    <p:sldId id="313" r:id="rId82"/>
    <p:sldId id="314" r:id="rId83"/>
    <p:sldId id="315" r:id="rId84"/>
    <p:sldId id="316" r:id="rId85"/>
    <p:sldId id="319" r:id="rId86"/>
    <p:sldId id="320" r:id="rId87"/>
    <p:sldId id="321" r:id="rId88"/>
    <p:sldId id="322" r:id="rId89"/>
    <p:sldId id="317" r:id="rId90"/>
    <p:sldId id="324" r:id="rId91"/>
    <p:sldId id="323" r:id="rId92"/>
    <p:sldId id="325" r:id="rId93"/>
    <p:sldId id="328" r:id="rId94"/>
    <p:sldId id="326" r:id="rId95"/>
    <p:sldId id="330" r:id="rId96"/>
    <p:sldId id="376" r:id="rId97"/>
    <p:sldId id="377" r:id="rId98"/>
    <p:sldId id="378" r:id="rId99"/>
    <p:sldId id="331" r:id="rId100"/>
    <p:sldId id="332" r:id="rId101"/>
    <p:sldId id="333" r:id="rId102"/>
    <p:sldId id="334" r:id="rId103"/>
    <p:sldId id="379" r:id="rId104"/>
    <p:sldId id="335" r:id="rId105"/>
    <p:sldId id="380" r:id="rId106"/>
    <p:sldId id="336" r:id="rId107"/>
    <p:sldId id="344" r:id="rId108"/>
    <p:sldId id="381" r:id="rId109"/>
    <p:sldId id="382" r:id="rId1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735" autoAdjust="0"/>
    <p:restoredTop sz="94660"/>
  </p:normalViewPr>
  <p:slideViewPr>
    <p:cSldViewPr>
      <p:cViewPr varScale="1">
        <p:scale>
          <a:sx n="66" d="100"/>
          <a:sy n="66" d="100"/>
        </p:scale>
        <p:origin x="-58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81DA47-AB54-4391-8A8D-723DA32BE105}" type="datetimeFigureOut">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6CF02-DB6B-4FDC-9D59-448AF00427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81DA47-AB54-4391-8A8D-723DA32BE105}" type="datetimeFigureOut">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6CF02-DB6B-4FDC-9D59-448AF00427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81DA47-AB54-4391-8A8D-723DA32BE105}" type="datetimeFigureOut">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6CF02-DB6B-4FDC-9D59-448AF00427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81DA47-AB54-4391-8A8D-723DA32BE105}" type="datetimeFigureOut">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6CF02-DB6B-4FDC-9D59-448AF00427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81DA47-AB54-4391-8A8D-723DA32BE105}" type="datetimeFigureOut">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6CF02-DB6B-4FDC-9D59-448AF00427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81DA47-AB54-4391-8A8D-723DA32BE105}" type="datetimeFigureOut">
              <a:rPr lang="en-US" smtClean="0"/>
              <a:pPr/>
              <a:t>9/20/2013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6CF02-DB6B-4FDC-9D59-448AF00427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81DA47-AB54-4391-8A8D-723DA32BE105}" type="datetimeFigureOut">
              <a:rPr lang="en-US" smtClean="0"/>
              <a:pPr/>
              <a:t>9/20/2013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46CF02-DB6B-4FDC-9D59-448AF00427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81DA47-AB54-4391-8A8D-723DA32BE105}" type="datetimeFigureOut">
              <a:rPr lang="en-US" smtClean="0"/>
              <a:pPr/>
              <a:t>9/20/2013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46CF02-DB6B-4FDC-9D59-448AF00427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1DA47-AB54-4391-8A8D-723DA32BE105}" type="datetimeFigureOut">
              <a:rPr lang="en-US" smtClean="0"/>
              <a:pPr/>
              <a:t>9/20/2013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46CF02-DB6B-4FDC-9D59-448AF00427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81DA47-AB54-4391-8A8D-723DA32BE105}" type="datetimeFigureOut">
              <a:rPr lang="en-US" smtClean="0"/>
              <a:pPr/>
              <a:t>9/20/2013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6CF02-DB6B-4FDC-9D59-448AF00427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81DA47-AB54-4391-8A8D-723DA32BE105}" type="datetimeFigureOut">
              <a:rPr lang="en-US" smtClean="0"/>
              <a:pPr/>
              <a:t>9/20/2013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6CF02-DB6B-4FDC-9D59-448AF00427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1DA47-AB54-4391-8A8D-723DA32BE105}" type="datetimeFigureOut">
              <a:rPr lang="en-US" smtClean="0"/>
              <a:pPr/>
              <a:t>9/20/2013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6CF02-DB6B-4FDC-9D59-448AF00427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hyperlink" Target="http://www.mapsofwar.com/images/EMPIRE17.swf"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gif"/></Relationships>
</file>

<file path=ppt/slides/_rels/slide8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8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8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057400"/>
            <a:ext cx="7772400" cy="1470025"/>
          </a:xfr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rmAutofit/>
          </a:bodyPr>
          <a:lstStyle/>
          <a:p>
            <a:r>
              <a:rPr lang="en-US" sz="8800" b="1" dirty="0" smtClean="0"/>
              <a:t>World History </a:t>
            </a:r>
            <a:endParaRPr lang="en-US" sz="8800" b="1" dirty="0"/>
          </a:p>
        </p:txBody>
      </p:sp>
      <p:sp>
        <p:nvSpPr>
          <p:cNvPr id="3" name="Subtitle 2"/>
          <p:cNvSpPr>
            <a:spLocks noGrp="1"/>
          </p:cNvSpPr>
          <p:nvPr>
            <p:ph type="subTitle" idx="1"/>
          </p:nvPr>
        </p:nvSpPr>
        <p:spPr>
          <a:xfrm>
            <a:off x="2209800" y="3657600"/>
            <a:ext cx="6400800" cy="1752600"/>
          </a:xfr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lstStyle/>
          <a:p>
            <a:r>
              <a:rPr lang="en-US" sz="8000" dirty="0" smtClean="0"/>
              <a:t>Unit 2 </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Phoenicians </a:t>
            </a:r>
            <a:endParaRPr lang="en-US" dirty="0"/>
          </a:p>
        </p:txBody>
      </p:sp>
      <p:sp>
        <p:nvSpPr>
          <p:cNvPr id="3" name="Content Placeholder 2"/>
          <p:cNvSpPr>
            <a:spLocks noGrp="1"/>
          </p:cNvSpPr>
          <p:nvPr>
            <p:ph idx="1"/>
          </p:nvPr>
        </p:nvSpPr>
        <p:spPr/>
        <p:txBody>
          <a:bodyPr/>
          <a:lstStyle/>
          <a:p>
            <a:r>
              <a:rPr lang="en-US" dirty="0" smtClean="0"/>
              <a:t>Location </a:t>
            </a:r>
          </a:p>
          <a:p>
            <a:pPr lvl="1"/>
            <a:r>
              <a:rPr lang="en-US" dirty="0" smtClean="0"/>
              <a:t>Throughout the Mediterranean Sea area</a:t>
            </a:r>
          </a:p>
          <a:p>
            <a:r>
              <a:rPr lang="en-US" dirty="0" smtClean="0"/>
              <a:t>Lasting Impact  </a:t>
            </a:r>
          </a:p>
          <a:p>
            <a:pPr lvl="1"/>
            <a:r>
              <a:rPr lang="en-US" dirty="0" smtClean="0"/>
              <a:t>Simplified Cuneiform writing into 22 character alphabet</a:t>
            </a:r>
          </a:p>
          <a:p>
            <a:endParaRPr lang="en-US" dirty="0" smtClean="0"/>
          </a:p>
          <a:p>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History of Rome</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rPr>
              <a:t>216 BC </a:t>
            </a:r>
            <a:r>
              <a:rPr lang="en-US" u="sng" dirty="0" smtClean="0">
                <a:solidFill>
                  <a:schemeClr val="bg1"/>
                </a:solidFill>
              </a:rPr>
              <a:t>2</a:t>
            </a:r>
            <a:r>
              <a:rPr lang="en-US" u="sng" baseline="30000" dirty="0" smtClean="0">
                <a:solidFill>
                  <a:schemeClr val="bg1"/>
                </a:solidFill>
              </a:rPr>
              <a:t>nd</a:t>
            </a:r>
            <a:r>
              <a:rPr lang="en-US" dirty="0" smtClean="0">
                <a:solidFill>
                  <a:schemeClr val="bg1"/>
                </a:solidFill>
              </a:rPr>
              <a:t> Punic War – War against Carthage</a:t>
            </a:r>
          </a:p>
          <a:p>
            <a:pPr lvl="1"/>
            <a:r>
              <a:rPr lang="en-US" dirty="0" smtClean="0">
                <a:solidFill>
                  <a:schemeClr val="bg1"/>
                </a:solidFill>
              </a:rPr>
              <a:t>Hannibal – leader of Carthaginians invades Italy</a:t>
            </a:r>
          </a:p>
          <a:p>
            <a:pPr lvl="1"/>
            <a:r>
              <a:rPr lang="en-US" dirty="0" smtClean="0">
                <a:solidFill>
                  <a:schemeClr val="bg1"/>
                </a:solidFill>
              </a:rPr>
              <a:t>Rome wins gets </a:t>
            </a:r>
            <a:r>
              <a:rPr lang="en-US" u="sng" dirty="0" smtClean="0">
                <a:solidFill>
                  <a:schemeClr val="bg1"/>
                </a:solidFill>
              </a:rPr>
              <a:t>Spain</a:t>
            </a:r>
          </a:p>
          <a:p>
            <a:r>
              <a:rPr lang="en-US" dirty="0" smtClean="0">
                <a:solidFill>
                  <a:schemeClr val="bg1"/>
                </a:solidFill>
              </a:rPr>
              <a:t>129 BC Hellenistic Wars</a:t>
            </a:r>
          </a:p>
          <a:p>
            <a:pPr lvl="1"/>
            <a:r>
              <a:rPr lang="en-US" dirty="0" smtClean="0">
                <a:solidFill>
                  <a:schemeClr val="bg1"/>
                </a:solidFill>
              </a:rPr>
              <a:t>Greece and Macedonia are Rome’s</a:t>
            </a:r>
          </a:p>
          <a:p>
            <a:pPr lvl="1"/>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http://www.meakinsworld.org.uk/images/worldmap_large.jpg"/>
          <p:cNvPicPr>
            <a:picLocks noGrp="1" noChangeAspect="1" noChangeArrowheads="1"/>
          </p:cNvPicPr>
          <p:nvPr>
            <p:ph idx="1"/>
          </p:nvPr>
        </p:nvPicPr>
        <p:blipFill>
          <a:blip r:embed="rId2"/>
          <a:srcRect/>
          <a:stretch>
            <a:fillRect/>
          </a:stretch>
        </p:blipFill>
        <p:spPr bwMode="auto">
          <a:xfrm>
            <a:off x="457200" y="304800"/>
            <a:ext cx="8229600" cy="6172200"/>
          </a:xfrm>
          <a:prstGeom prst="rect">
            <a:avLst/>
          </a:prstGeom>
          <a:noFill/>
        </p:spPr>
      </p:pic>
      <p:sp>
        <p:nvSpPr>
          <p:cNvPr id="5" name="Rectangle 4"/>
          <p:cNvSpPr/>
          <p:nvPr/>
        </p:nvSpPr>
        <p:spPr>
          <a:xfrm>
            <a:off x="4724400" y="1676400"/>
            <a:ext cx="457200" cy="60960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p:cNvSpPr/>
          <p:nvPr/>
        </p:nvSpPr>
        <p:spPr>
          <a:xfrm>
            <a:off x="4267200" y="1828800"/>
            <a:ext cx="1066800" cy="53340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5"/>
                                        </p:tgtEl>
                                        <p:attrNameLst>
                                          <p:attrName>ppt_x</p:attrName>
                                        </p:attrNameLst>
                                      </p:cBhvr>
                                      <p:tavLst>
                                        <p:tav tm="0">
                                          <p:val>
                                            <p:strVal val="ppt_x"/>
                                          </p:val>
                                        </p:tav>
                                        <p:tav tm="100000">
                                          <p:val>
                                            <p:strVal val="ppt_x"/>
                                          </p:val>
                                        </p:tav>
                                      </p:tavLst>
                                    </p:anim>
                                    <p:anim calcmode="lin" valueType="num">
                                      <p:cBhvr additive="base">
                                        <p:cTn id="12" dur="500"/>
                                        <p:tgtEl>
                                          <p:spTgt spid="5"/>
                                        </p:tgtEl>
                                        <p:attrNameLst>
                                          <p:attrName>ppt_y</p:attrName>
                                        </p:attrNameLst>
                                      </p:cBhvr>
                                      <p:tavLst>
                                        <p:tav tm="0">
                                          <p:val>
                                            <p:strVal val="ppt_y"/>
                                          </p:val>
                                        </p:tav>
                                        <p:tav tm="100000">
                                          <p:val>
                                            <p:strVal val="1+ppt_h/2"/>
                                          </p:val>
                                        </p:tav>
                                      </p:tavLst>
                                    </p:anim>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http://www.meakinsworld.org.uk/images/worldmap_large.jpg"/>
          <p:cNvPicPr>
            <a:picLocks noChangeAspect="1" noChangeArrowheads="1"/>
          </p:cNvPicPr>
          <p:nvPr/>
        </p:nvPicPr>
        <p:blipFill>
          <a:blip r:embed="rId2"/>
          <a:srcRect/>
          <a:stretch>
            <a:fillRect/>
          </a:stretch>
        </p:blipFill>
        <p:spPr bwMode="auto">
          <a:xfrm>
            <a:off x="457200" y="304800"/>
            <a:ext cx="8229600" cy="6172200"/>
          </a:xfrm>
          <a:prstGeom prst="rect">
            <a:avLst/>
          </a:prstGeom>
          <a:noFill/>
        </p:spPr>
      </p:pic>
      <p:sp>
        <p:nvSpPr>
          <p:cNvPr id="5" name="Rectangle 4"/>
          <p:cNvSpPr/>
          <p:nvPr/>
        </p:nvSpPr>
        <p:spPr>
          <a:xfrm>
            <a:off x="4267200" y="1676400"/>
            <a:ext cx="1828800" cy="91440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Backlash of Success </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New Class of Wealthy </a:t>
            </a:r>
          </a:p>
          <a:p>
            <a:pPr lvl="1"/>
            <a:r>
              <a:rPr lang="en-US" dirty="0" smtClean="0">
                <a:solidFill>
                  <a:schemeClr val="bg1"/>
                </a:solidFill>
              </a:rPr>
              <a:t>Bought huge land areas</a:t>
            </a:r>
          </a:p>
          <a:p>
            <a:pPr lvl="1"/>
            <a:r>
              <a:rPr lang="en-US" dirty="0" smtClean="0">
                <a:solidFill>
                  <a:schemeClr val="bg1"/>
                </a:solidFill>
              </a:rPr>
              <a:t>Used slave labor</a:t>
            </a:r>
          </a:p>
          <a:p>
            <a:pPr lvl="1"/>
            <a:r>
              <a:rPr lang="en-US" dirty="0" smtClean="0">
                <a:solidFill>
                  <a:schemeClr val="bg1"/>
                </a:solidFill>
              </a:rPr>
              <a:t>Corrupted government </a:t>
            </a:r>
          </a:p>
          <a:p>
            <a:r>
              <a:rPr lang="en-US" dirty="0" smtClean="0">
                <a:solidFill>
                  <a:schemeClr val="bg1"/>
                </a:solidFill>
              </a:rPr>
              <a:t>Farmers could not compete with prices </a:t>
            </a:r>
          </a:p>
          <a:p>
            <a:pPr lvl="1"/>
            <a:r>
              <a:rPr lang="en-US" dirty="0" smtClean="0">
                <a:solidFill>
                  <a:schemeClr val="bg1"/>
                </a:solidFill>
              </a:rPr>
              <a:t>Had to move to city</a:t>
            </a:r>
          </a:p>
          <a:p>
            <a:pPr lvl="1"/>
            <a:r>
              <a:rPr lang="en-US" dirty="0" smtClean="0">
                <a:solidFill>
                  <a:schemeClr val="bg1"/>
                </a:solidFill>
              </a:rPr>
              <a:t>Reform movements started</a:t>
            </a:r>
          </a:p>
          <a:p>
            <a:pPr lvl="1"/>
            <a:endParaRPr lang="en-US" dirty="0">
              <a:solidFill>
                <a:schemeClr val="bg1"/>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Roman History Cont.</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rPr>
              <a:t>86-31 BC Civil Wars over who will lead</a:t>
            </a:r>
          </a:p>
          <a:p>
            <a:r>
              <a:rPr lang="en-US" dirty="0" smtClean="0">
                <a:solidFill>
                  <a:schemeClr val="bg1"/>
                </a:solidFill>
              </a:rPr>
              <a:t>Three leaders emerge but </a:t>
            </a:r>
            <a:r>
              <a:rPr lang="en-US" i="1" u="sng" dirty="0" smtClean="0">
                <a:solidFill>
                  <a:schemeClr val="bg1"/>
                </a:solidFill>
              </a:rPr>
              <a:t>Julius Caesar </a:t>
            </a:r>
            <a:r>
              <a:rPr lang="en-US" dirty="0" smtClean="0">
                <a:solidFill>
                  <a:schemeClr val="bg1"/>
                </a:solidFill>
              </a:rPr>
              <a:t>wins</a:t>
            </a:r>
          </a:p>
          <a:p>
            <a:r>
              <a:rPr lang="en-US" dirty="0" smtClean="0">
                <a:solidFill>
                  <a:schemeClr val="bg1"/>
                </a:solidFill>
              </a:rPr>
              <a:t>45 BC Caesar made absolute ruler (</a:t>
            </a:r>
            <a:r>
              <a:rPr lang="en-US" i="1" u="sng" dirty="0" smtClean="0">
                <a:solidFill>
                  <a:schemeClr val="bg1"/>
                </a:solidFill>
              </a:rPr>
              <a:t>dictator</a:t>
            </a:r>
            <a:r>
              <a:rPr lang="en-US" dirty="0" smtClean="0">
                <a:solidFill>
                  <a:schemeClr val="bg1"/>
                </a:solidFill>
              </a:rPr>
              <a:t>) of Rome</a:t>
            </a:r>
          </a:p>
          <a:p>
            <a:pPr lvl="1"/>
            <a:r>
              <a:rPr lang="en-US" dirty="0" smtClean="0">
                <a:solidFill>
                  <a:schemeClr val="bg1"/>
                </a:solidFill>
              </a:rPr>
              <a:t>Assassinated in 44 BC</a:t>
            </a:r>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New Era of Emperors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Two leaders emerge but </a:t>
            </a:r>
            <a:r>
              <a:rPr lang="en-US" i="1" u="sng" dirty="0" smtClean="0">
                <a:solidFill>
                  <a:schemeClr val="bg1"/>
                </a:solidFill>
              </a:rPr>
              <a:t>Octavian</a:t>
            </a:r>
            <a:r>
              <a:rPr lang="en-US" dirty="0" smtClean="0">
                <a:solidFill>
                  <a:schemeClr val="bg1"/>
                </a:solidFill>
              </a:rPr>
              <a:t> wins and is called </a:t>
            </a:r>
            <a:r>
              <a:rPr lang="en-US" i="1" u="sng" dirty="0" smtClean="0">
                <a:solidFill>
                  <a:schemeClr val="bg1"/>
                </a:solidFill>
              </a:rPr>
              <a:t>Augustus</a:t>
            </a:r>
            <a:r>
              <a:rPr lang="en-US" dirty="0" smtClean="0">
                <a:solidFill>
                  <a:schemeClr val="bg1"/>
                </a:solidFill>
              </a:rPr>
              <a:t> – revered one</a:t>
            </a:r>
          </a:p>
          <a:p>
            <a:pPr>
              <a:buNone/>
            </a:pPr>
            <a:endParaRPr lang="en-US" dirty="0" smtClean="0">
              <a:solidFill>
                <a:schemeClr val="bg1"/>
              </a:solidFill>
            </a:endParaRPr>
          </a:p>
          <a:p>
            <a:r>
              <a:rPr lang="en-US" dirty="0" smtClean="0">
                <a:solidFill>
                  <a:schemeClr val="bg1"/>
                </a:solidFill>
              </a:rPr>
              <a:t>31 BC  - 14 AD age of Augustus </a:t>
            </a:r>
          </a:p>
          <a:p>
            <a:pPr lvl="1"/>
            <a:r>
              <a:rPr lang="en-US" dirty="0" smtClean="0">
                <a:solidFill>
                  <a:schemeClr val="bg1"/>
                </a:solidFill>
              </a:rPr>
              <a:t>Ushers in the “</a:t>
            </a:r>
            <a:r>
              <a:rPr lang="en-US" dirty="0" err="1" smtClean="0">
                <a:solidFill>
                  <a:schemeClr val="bg1"/>
                </a:solidFill>
              </a:rPr>
              <a:t>Pax</a:t>
            </a:r>
            <a:r>
              <a:rPr lang="en-US" dirty="0" smtClean="0">
                <a:solidFill>
                  <a:schemeClr val="bg1"/>
                </a:solidFill>
              </a:rPr>
              <a:t> </a:t>
            </a:r>
            <a:r>
              <a:rPr lang="en-US" dirty="0" err="1" smtClean="0">
                <a:solidFill>
                  <a:schemeClr val="bg1"/>
                </a:solidFill>
              </a:rPr>
              <a:t>Romana</a:t>
            </a:r>
            <a:r>
              <a:rPr lang="en-US" dirty="0" smtClean="0">
                <a:solidFill>
                  <a:schemeClr val="bg1"/>
                </a:solidFill>
              </a:rPr>
              <a:t>” </a:t>
            </a:r>
            <a:r>
              <a:rPr lang="en-US" i="1" dirty="0" smtClean="0">
                <a:solidFill>
                  <a:schemeClr val="bg1"/>
                </a:solidFill>
              </a:rPr>
              <a:t>Roman Peace </a:t>
            </a:r>
          </a:p>
          <a:p>
            <a:pPr lvl="1"/>
            <a:r>
              <a:rPr lang="en-US" i="1" dirty="0" smtClean="0">
                <a:solidFill>
                  <a:schemeClr val="bg1"/>
                </a:solidFill>
              </a:rPr>
              <a:t>Last 200 years </a:t>
            </a:r>
          </a:p>
          <a:p>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Bad Emperors during </a:t>
            </a:r>
            <a:r>
              <a:rPr lang="en-US" i="1" dirty="0" err="1" smtClean="0">
                <a:solidFill>
                  <a:schemeClr val="bg1"/>
                </a:solidFill>
              </a:rPr>
              <a:t>Pax</a:t>
            </a:r>
            <a:r>
              <a:rPr lang="en-US" i="1" dirty="0" smtClean="0">
                <a:solidFill>
                  <a:schemeClr val="bg1"/>
                </a:solidFill>
              </a:rPr>
              <a:t>  </a:t>
            </a:r>
            <a:endParaRPr lang="en-US" i="1"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Caligula </a:t>
            </a:r>
          </a:p>
          <a:p>
            <a:r>
              <a:rPr lang="en-US" i="1" u="sng" dirty="0" smtClean="0">
                <a:solidFill>
                  <a:schemeClr val="bg1"/>
                </a:solidFill>
              </a:rPr>
              <a:t>Nero</a:t>
            </a:r>
            <a:r>
              <a:rPr lang="en-US" b="1" i="1" u="sng" dirty="0" smtClean="0">
                <a:solidFill>
                  <a:schemeClr val="bg1"/>
                </a:solidFill>
              </a:rPr>
              <a:t> </a:t>
            </a:r>
          </a:p>
          <a:p>
            <a:pPr lvl="1"/>
            <a:r>
              <a:rPr lang="en-US" dirty="0" smtClean="0">
                <a:solidFill>
                  <a:schemeClr val="bg1"/>
                </a:solidFill>
              </a:rPr>
              <a:t>Severe persecution of Christians </a:t>
            </a:r>
          </a:p>
          <a:p>
            <a:pPr>
              <a:buNone/>
            </a:pPr>
            <a:endParaRPr lang="en-US" dirty="0" smtClean="0">
              <a:solidFill>
                <a:schemeClr val="bg1"/>
              </a:solidFill>
            </a:endParaRPr>
          </a:p>
          <a:p>
            <a:pPr>
              <a:buNone/>
            </a:pPr>
            <a:endParaRPr lang="en-US" b="1" i="1" u="sng" dirty="0" smtClean="0"/>
          </a:p>
          <a:p>
            <a:pPr lvl="1"/>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Spread of Christianity in Rome</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Persecution</a:t>
            </a:r>
          </a:p>
          <a:p>
            <a:pPr lvl="1"/>
            <a:r>
              <a:rPr lang="en-US" dirty="0" smtClean="0">
                <a:solidFill>
                  <a:schemeClr val="bg1"/>
                </a:solidFill>
              </a:rPr>
              <a:t>Mistreatment of believers</a:t>
            </a:r>
          </a:p>
          <a:p>
            <a:r>
              <a:rPr lang="en-US" dirty="0" smtClean="0">
                <a:solidFill>
                  <a:schemeClr val="bg1"/>
                </a:solidFill>
              </a:rPr>
              <a:t>Nero most infamous</a:t>
            </a:r>
          </a:p>
          <a:p>
            <a:pPr lvl="1"/>
            <a:r>
              <a:rPr lang="en-US" dirty="0" smtClean="0">
                <a:solidFill>
                  <a:schemeClr val="bg1"/>
                </a:solidFill>
              </a:rPr>
              <a:t>Blamed Christians for fire of Rome</a:t>
            </a:r>
          </a:p>
          <a:p>
            <a:r>
              <a:rPr lang="en-US" dirty="0" smtClean="0">
                <a:solidFill>
                  <a:schemeClr val="bg1"/>
                </a:solidFill>
              </a:rPr>
              <a:t>Constantine – becomes first Roman Emperor to accept Christianity </a:t>
            </a:r>
          </a:p>
          <a:p>
            <a:r>
              <a:rPr lang="en-US" dirty="0" smtClean="0">
                <a:solidFill>
                  <a:schemeClr val="bg1"/>
                </a:solidFill>
              </a:rPr>
              <a:t>378 AD Christianity become only religion in Rome</a:t>
            </a:r>
          </a:p>
          <a:p>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Roman Achievements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rPr>
              <a:t>Greco-Roman civilization</a:t>
            </a:r>
          </a:p>
          <a:p>
            <a:r>
              <a:rPr lang="en-US" dirty="0" smtClean="0">
                <a:solidFill>
                  <a:schemeClr val="bg1"/>
                </a:solidFill>
              </a:rPr>
              <a:t>Architecture</a:t>
            </a:r>
          </a:p>
          <a:p>
            <a:pPr lvl="1"/>
            <a:r>
              <a:rPr lang="en-US" dirty="0" smtClean="0">
                <a:solidFill>
                  <a:schemeClr val="bg1"/>
                </a:solidFill>
              </a:rPr>
              <a:t>Arch </a:t>
            </a:r>
          </a:p>
          <a:p>
            <a:r>
              <a:rPr lang="en-US" dirty="0" smtClean="0">
                <a:solidFill>
                  <a:schemeClr val="bg1"/>
                </a:solidFill>
              </a:rPr>
              <a:t>Engineering</a:t>
            </a:r>
          </a:p>
          <a:p>
            <a:pPr lvl="1"/>
            <a:r>
              <a:rPr lang="en-US" dirty="0" smtClean="0">
                <a:solidFill>
                  <a:schemeClr val="bg1"/>
                </a:solidFill>
              </a:rPr>
              <a:t>Aqueducts</a:t>
            </a:r>
          </a:p>
          <a:p>
            <a:pPr lvl="1"/>
            <a:r>
              <a:rPr lang="en-US" dirty="0" smtClean="0">
                <a:solidFill>
                  <a:schemeClr val="bg1"/>
                </a:solidFill>
              </a:rPr>
              <a:t>Sewer systems</a:t>
            </a:r>
          </a:p>
          <a:p>
            <a:pPr lvl="1"/>
            <a:endParaRPr lang="en-US" dirty="0" smtClean="0">
              <a:solidFill>
                <a:schemeClr val="bg1"/>
              </a:solidFill>
            </a:endParaRPr>
          </a:p>
          <a:p>
            <a:pPr lvl="1"/>
            <a:endParaRPr lang="en-US" dirty="0">
              <a:solidFill>
                <a:schemeClr val="bg1"/>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More Achievements </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Roman Law</a:t>
            </a:r>
          </a:p>
          <a:p>
            <a:pPr lvl="1"/>
            <a:r>
              <a:rPr lang="en-US" dirty="0" smtClean="0">
                <a:solidFill>
                  <a:schemeClr val="bg1"/>
                </a:solidFill>
              </a:rPr>
              <a:t>Rules of law – not people</a:t>
            </a:r>
          </a:p>
          <a:p>
            <a:pPr lvl="1"/>
            <a:r>
              <a:rPr lang="en-US" dirty="0" smtClean="0">
                <a:solidFill>
                  <a:schemeClr val="bg1"/>
                </a:solidFill>
              </a:rPr>
              <a:t>Equal under the law</a:t>
            </a:r>
          </a:p>
          <a:p>
            <a:pPr lvl="1"/>
            <a:r>
              <a:rPr lang="en-US" dirty="0" smtClean="0">
                <a:solidFill>
                  <a:schemeClr val="bg1"/>
                </a:solidFill>
              </a:rPr>
              <a:t>Innocent until proven guilty</a:t>
            </a:r>
          </a:p>
          <a:p>
            <a:pPr lvl="1"/>
            <a:r>
              <a:rPr lang="en-US" dirty="0" smtClean="0">
                <a:solidFill>
                  <a:schemeClr val="bg1"/>
                </a:solidFill>
              </a:rPr>
              <a:t>Face  and defend against accusers</a:t>
            </a:r>
          </a:p>
          <a:p>
            <a:pPr lvl="1"/>
            <a:r>
              <a:rPr lang="en-US" dirty="0" smtClean="0">
                <a:solidFill>
                  <a:schemeClr val="bg1"/>
                </a:solidFill>
              </a:rPr>
              <a:t>Beyond reasonable doubt</a:t>
            </a:r>
          </a:p>
          <a:p>
            <a:pPr lvl="1"/>
            <a:r>
              <a:rPr lang="en-US" dirty="0" smtClean="0">
                <a:solidFill>
                  <a:schemeClr val="bg1"/>
                </a:solidFill>
              </a:rPr>
              <a:t>Fair interpretation by judges of laws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Israelites </a:t>
            </a:r>
            <a:endParaRPr lang="en-US" dirty="0"/>
          </a:p>
        </p:txBody>
      </p:sp>
      <p:sp>
        <p:nvSpPr>
          <p:cNvPr id="3" name="Content Placeholder 2"/>
          <p:cNvSpPr>
            <a:spLocks noGrp="1"/>
          </p:cNvSpPr>
          <p:nvPr>
            <p:ph idx="1"/>
          </p:nvPr>
        </p:nvSpPr>
        <p:spPr/>
        <p:txBody>
          <a:bodyPr/>
          <a:lstStyle/>
          <a:p>
            <a:r>
              <a:rPr lang="en-US" dirty="0" smtClean="0"/>
              <a:t>Location</a:t>
            </a:r>
          </a:p>
          <a:p>
            <a:pPr lvl="1"/>
            <a:r>
              <a:rPr lang="en-US" dirty="0" smtClean="0"/>
              <a:t>Mesopotamia to Canaan to Egypt to Canaan</a:t>
            </a:r>
          </a:p>
          <a:p>
            <a:r>
              <a:rPr lang="en-US" dirty="0" smtClean="0"/>
              <a:t>Lasting Impact </a:t>
            </a:r>
          </a:p>
          <a:p>
            <a:pPr lvl="1"/>
            <a:r>
              <a:rPr lang="en-US" dirty="0" smtClean="0"/>
              <a:t>Monotheistic – belief in one God </a:t>
            </a:r>
          </a:p>
          <a:p>
            <a:pPr lvl="1">
              <a:buNone/>
            </a:pPr>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Aryans </a:t>
            </a:r>
            <a:endParaRPr lang="en-US" dirty="0"/>
          </a:p>
        </p:txBody>
      </p:sp>
      <p:sp>
        <p:nvSpPr>
          <p:cNvPr id="3" name="Content Placeholder 2"/>
          <p:cNvSpPr>
            <a:spLocks noGrp="1"/>
          </p:cNvSpPr>
          <p:nvPr>
            <p:ph idx="1"/>
          </p:nvPr>
        </p:nvSpPr>
        <p:spPr/>
        <p:txBody>
          <a:bodyPr/>
          <a:lstStyle/>
          <a:p>
            <a:r>
              <a:rPr lang="en-US" dirty="0" smtClean="0"/>
              <a:t>Location </a:t>
            </a:r>
          </a:p>
          <a:p>
            <a:pPr lvl="1"/>
            <a:r>
              <a:rPr lang="en-US" dirty="0" smtClean="0"/>
              <a:t>Europe</a:t>
            </a:r>
          </a:p>
          <a:p>
            <a:r>
              <a:rPr lang="en-US" dirty="0" smtClean="0"/>
              <a:t>Lasting Impact</a:t>
            </a:r>
          </a:p>
          <a:p>
            <a:pPr lvl="1"/>
            <a:r>
              <a:rPr lang="en-US" dirty="0" smtClean="0"/>
              <a:t>Caste system</a:t>
            </a:r>
          </a:p>
          <a:p>
            <a:pPr lvl="2"/>
            <a:r>
              <a:rPr lang="en-US" dirty="0" smtClean="0"/>
              <a:t>Complex social structure </a:t>
            </a:r>
          </a:p>
          <a:p>
            <a:pPr lvl="2"/>
            <a:r>
              <a:rPr lang="en-US" dirty="0" smtClean="0"/>
              <a:t>Basis for Hinduism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geology.com/world/world-map-clickable.gif"/>
          <p:cNvPicPr>
            <a:picLocks noChangeAspect="1" noChangeArrowheads="1"/>
          </p:cNvPicPr>
          <p:nvPr/>
        </p:nvPicPr>
        <p:blipFill>
          <a:blip r:embed="rId2"/>
          <a:srcRect/>
          <a:stretch>
            <a:fillRect/>
          </a:stretch>
        </p:blipFill>
        <p:spPr bwMode="auto">
          <a:xfrm>
            <a:off x="0" y="0"/>
            <a:ext cx="9189614" cy="6858000"/>
          </a:xfrm>
          <a:prstGeom prst="rect">
            <a:avLst/>
          </a:prstGeom>
          <a:noFill/>
        </p:spPr>
      </p:pic>
      <p:sp>
        <p:nvSpPr>
          <p:cNvPr id="5" name="Rectangle 4"/>
          <p:cNvSpPr/>
          <p:nvPr/>
        </p:nvSpPr>
        <p:spPr>
          <a:xfrm>
            <a:off x="2971800" y="2971800"/>
            <a:ext cx="1524000" cy="38100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Phoenicians</a:t>
            </a:r>
            <a:r>
              <a:rPr lang="en-US" dirty="0" smtClean="0"/>
              <a:t> </a:t>
            </a:r>
            <a:endParaRPr lang="en-US" dirty="0"/>
          </a:p>
        </p:txBody>
      </p:sp>
      <p:sp>
        <p:nvSpPr>
          <p:cNvPr id="6" name="Rectangle 5"/>
          <p:cNvSpPr/>
          <p:nvPr/>
        </p:nvSpPr>
        <p:spPr>
          <a:xfrm>
            <a:off x="5562600" y="2895600"/>
            <a:ext cx="15240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Israelites</a:t>
            </a:r>
            <a:r>
              <a:rPr lang="en-US" dirty="0" smtClean="0"/>
              <a:t> </a:t>
            </a:r>
            <a:endParaRPr lang="en-US" dirty="0"/>
          </a:p>
        </p:txBody>
      </p:sp>
      <p:sp>
        <p:nvSpPr>
          <p:cNvPr id="7" name="Rectangle 6"/>
          <p:cNvSpPr/>
          <p:nvPr/>
        </p:nvSpPr>
        <p:spPr>
          <a:xfrm>
            <a:off x="4038600" y="1981200"/>
            <a:ext cx="1143000" cy="381000"/>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Aryans </a:t>
            </a:r>
            <a:r>
              <a:rPr lang="en-US" dirty="0" smtClean="0"/>
              <a:t> </a:t>
            </a:r>
            <a:endParaRPr lang="en-US" dirty="0"/>
          </a:p>
        </p:txBody>
      </p:sp>
      <p:sp>
        <p:nvSpPr>
          <p:cNvPr id="9" name="5-Point Star 8"/>
          <p:cNvSpPr/>
          <p:nvPr/>
        </p:nvSpPr>
        <p:spPr>
          <a:xfrm>
            <a:off x="4495800" y="2743200"/>
            <a:ext cx="381000" cy="6858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5181600" y="2133600"/>
            <a:ext cx="381000" cy="685800"/>
          </a:xfrm>
          <a:prstGeom prst="star5">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5257800" y="2895600"/>
            <a:ext cx="381000" cy="685800"/>
          </a:xfrm>
          <a:prstGeom prst="star5">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Beliefs in Ancient World Clash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Polytheism – many gods</a:t>
            </a:r>
          </a:p>
          <a:p>
            <a:pPr lvl="1"/>
            <a:r>
              <a:rPr lang="en-US" dirty="0" smtClean="0"/>
              <a:t>Egypt </a:t>
            </a:r>
          </a:p>
          <a:p>
            <a:pPr lvl="1"/>
            <a:r>
              <a:rPr lang="en-US" dirty="0" smtClean="0"/>
              <a:t>Mesopotamia</a:t>
            </a:r>
          </a:p>
          <a:p>
            <a:pPr>
              <a:buNone/>
            </a:pPr>
            <a:endParaRPr lang="en-US" dirty="0" smtClean="0"/>
          </a:p>
          <a:p>
            <a:r>
              <a:rPr lang="en-US" dirty="0" smtClean="0"/>
              <a:t>Monotheism – one God</a:t>
            </a:r>
          </a:p>
          <a:p>
            <a:pPr lvl="1"/>
            <a:r>
              <a:rPr lang="en-US" dirty="0" smtClean="0"/>
              <a:t>Israel </a:t>
            </a:r>
          </a:p>
          <a:p>
            <a:pPr lvl="1">
              <a:buNone/>
            </a:pPr>
            <a:endParaRPr lang="en-US" dirty="0" smtClean="0"/>
          </a:p>
          <a:p>
            <a:pPr lvl="1">
              <a:buNone/>
            </a:pPr>
            <a:endParaRPr lang="en-US" dirty="0" smtClean="0"/>
          </a:p>
          <a:p>
            <a:pPr lvl="1" algn="ctr">
              <a:buNone/>
            </a:pPr>
            <a:r>
              <a:rPr lang="en-US" sz="4800" dirty="0" smtClean="0"/>
              <a:t> </a:t>
            </a:r>
          </a:p>
          <a:p>
            <a:pPr lvl="1">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9458" name="Picture 2" descr="http://static.howstuffworks.com/gif/willow/mesopotamia0.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Clash Between Beliefs</a:t>
            </a:r>
            <a:br>
              <a:rPr lang="en-US" dirty="0" smtClean="0"/>
            </a:br>
            <a:r>
              <a:rPr lang="en-US" dirty="0" smtClean="0"/>
              <a:t/>
            </a:r>
            <a:br>
              <a:rPr lang="en-US" dirty="0" smtClean="0"/>
            </a:br>
            <a:r>
              <a:rPr lang="en-US" sz="3600" i="1" dirty="0" smtClean="0">
                <a:solidFill>
                  <a:schemeClr val="bg2">
                    <a:lumMod val="25000"/>
                  </a:schemeClr>
                </a:solidFill>
              </a:rPr>
              <a:t>“Prince of Egypt” </a:t>
            </a:r>
            <a:endParaRPr lang="en-US" sz="3600" i="1" dirty="0">
              <a:solidFill>
                <a:schemeClr val="bg2">
                  <a:lumMod val="25000"/>
                </a:schemeClr>
              </a:solidFill>
            </a:endParaRPr>
          </a:p>
        </p:txBody>
      </p:sp>
      <p:sp>
        <p:nvSpPr>
          <p:cNvPr id="3" name="Content Placeholder 2"/>
          <p:cNvSpPr>
            <a:spLocks noGrp="1"/>
          </p:cNvSpPr>
          <p:nvPr>
            <p:ph type="subTitle" idx="1"/>
          </p:nvPr>
        </p:nvSpPr>
        <p:spPr/>
        <p:txBody>
          <a:bodyPr/>
          <a:lstStyle/>
          <a:p>
            <a:pPr>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Classical Civilizations</a:t>
            </a:r>
            <a:endParaRPr lang="en-US" dirty="0"/>
          </a:p>
        </p:txBody>
      </p:sp>
      <p:sp>
        <p:nvSpPr>
          <p:cNvPr id="4" name="Subtitle 3"/>
          <p:cNvSpPr>
            <a:spLocks noGrp="1"/>
          </p:cNvSpPr>
          <p:nvPr>
            <p:ph type="subTitle" idx="1"/>
          </p:nvPr>
        </p:nvSpPr>
        <p:spPr/>
        <p:txBody>
          <a:bodyPr/>
          <a:lstStyle/>
          <a:p>
            <a:r>
              <a:rPr lang="en-US" dirty="0" smtClean="0"/>
              <a:t>1000 BC – 600 AD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Era</a:t>
            </a:r>
            <a:endParaRPr lang="en-US" dirty="0"/>
          </a:p>
        </p:txBody>
      </p:sp>
      <p:sp>
        <p:nvSpPr>
          <p:cNvPr id="3" name="Content Placeholder 2"/>
          <p:cNvSpPr>
            <a:spLocks noGrp="1"/>
          </p:cNvSpPr>
          <p:nvPr>
            <p:ph idx="1"/>
          </p:nvPr>
        </p:nvSpPr>
        <p:spPr/>
        <p:txBody>
          <a:bodyPr/>
          <a:lstStyle/>
          <a:p>
            <a:r>
              <a:rPr lang="en-US" dirty="0" smtClean="0"/>
              <a:t>Period of the rise of several large civilizations that grew from earlier ones</a:t>
            </a:r>
          </a:p>
          <a:p>
            <a:r>
              <a:rPr lang="en-US" dirty="0" smtClean="0"/>
              <a:t>Classical differ from River Valley in these ways:</a:t>
            </a:r>
          </a:p>
          <a:p>
            <a:pPr marL="971550" lvl="1" indent="-514350">
              <a:buFont typeface="+mj-lt"/>
              <a:buAutoNum type="arabicPeriod"/>
            </a:pPr>
            <a:r>
              <a:rPr lang="en-US" dirty="0" smtClean="0"/>
              <a:t>Kept better records – know more about them</a:t>
            </a:r>
          </a:p>
          <a:p>
            <a:pPr marL="971550" lvl="1" indent="-514350">
              <a:buFont typeface="+mj-lt"/>
              <a:buAutoNum type="arabicPeriod"/>
            </a:pPr>
            <a:r>
              <a:rPr lang="en-US" dirty="0" smtClean="0"/>
              <a:t>Provide direct links to today’s world – root civilizations </a:t>
            </a:r>
          </a:p>
          <a:p>
            <a:pPr marL="971550" lvl="1" indent="-514350">
              <a:buFont typeface="+mj-lt"/>
              <a:buAutoNum type="arabicPeriod"/>
            </a:pPr>
            <a:r>
              <a:rPr lang="en-US" dirty="0" smtClean="0"/>
              <a:t>Expansionist –conquered other, lands much larger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areas of Classical </a:t>
            </a:r>
            <a:r>
              <a:rPr lang="en-US" dirty="0" err="1" smtClean="0"/>
              <a:t>Civ’s</a:t>
            </a:r>
            <a:endParaRPr lang="en-US" dirty="0"/>
          </a:p>
        </p:txBody>
      </p:sp>
      <p:sp>
        <p:nvSpPr>
          <p:cNvPr id="3" name="Content Placeholder 2"/>
          <p:cNvSpPr>
            <a:spLocks noGrp="1"/>
          </p:cNvSpPr>
          <p:nvPr>
            <p:ph sz="half" idx="1"/>
          </p:nvPr>
        </p:nvSpPr>
        <p:spPr/>
        <p:txBody>
          <a:bodyPr>
            <a:normAutofit/>
          </a:bodyPr>
          <a:lstStyle/>
          <a:p>
            <a:r>
              <a:rPr lang="en-US" dirty="0" smtClean="0"/>
              <a:t>The Mediterranean </a:t>
            </a:r>
          </a:p>
          <a:p>
            <a:pPr lvl="1"/>
            <a:r>
              <a:rPr lang="en-US" dirty="0" smtClean="0"/>
              <a:t>Greeks</a:t>
            </a:r>
          </a:p>
          <a:p>
            <a:pPr lvl="1"/>
            <a:r>
              <a:rPr lang="en-US" dirty="0" smtClean="0"/>
              <a:t>Romans</a:t>
            </a:r>
          </a:p>
          <a:p>
            <a:r>
              <a:rPr lang="en-US" dirty="0" smtClean="0"/>
              <a:t>China </a:t>
            </a:r>
          </a:p>
          <a:p>
            <a:pPr lvl="1"/>
            <a:r>
              <a:rPr lang="en-US" dirty="0" smtClean="0"/>
              <a:t>Zhou</a:t>
            </a:r>
          </a:p>
          <a:p>
            <a:pPr lvl="1"/>
            <a:r>
              <a:rPr lang="en-US" dirty="0" smtClean="0"/>
              <a:t>Han</a:t>
            </a:r>
          </a:p>
          <a:p>
            <a:pPr lvl="1"/>
            <a:endParaRPr lang="en-US" dirty="0"/>
          </a:p>
        </p:txBody>
      </p:sp>
      <p:sp>
        <p:nvSpPr>
          <p:cNvPr id="4" name="Content Placeholder 3"/>
          <p:cNvSpPr>
            <a:spLocks noGrp="1"/>
          </p:cNvSpPr>
          <p:nvPr>
            <p:ph sz="half" idx="2"/>
          </p:nvPr>
        </p:nvSpPr>
        <p:spPr/>
        <p:txBody>
          <a:bodyPr/>
          <a:lstStyle/>
          <a:p>
            <a:r>
              <a:rPr lang="en-US" dirty="0" smtClean="0"/>
              <a:t>India </a:t>
            </a:r>
          </a:p>
          <a:p>
            <a:pPr lvl="1"/>
            <a:r>
              <a:rPr lang="en-US" dirty="0" err="1" smtClean="0"/>
              <a:t>Mauryan</a:t>
            </a:r>
            <a:r>
              <a:rPr lang="en-US" dirty="0" smtClean="0"/>
              <a:t> </a:t>
            </a:r>
          </a:p>
          <a:p>
            <a:pPr lvl="1"/>
            <a:r>
              <a:rPr lang="en-US" dirty="0" smtClean="0"/>
              <a:t>Gupta</a:t>
            </a:r>
          </a:p>
          <a:p>
            <a:r>
              <a:rPr lang="en-US" dirty="0" smtClean="0"/>
              <a:t>South America</a:t>
            </a:r>
          </a:p>
          <a:p>
            <a:pPr lvl="1"/>
            <a:r>
              <a:rPr lang="en-US" dirty="0" smtClean="0"/>
              <a:t>Inca</a:t>
            </a:r>
          </a:p>
          <a:p>
            <a:pPr lvl="1"/>
            <a:r>
              <a:rPr lang="en-US" dirty="0" smtClean="0"/>
              <a:t>Mayan</a:t>
            </a:r>
          </a:p>
          <a:p>
            <a:pPr lvl="1"/>
            <a:r>
              <a:rPr lang="en-US" dirty="0" smtClean="0"/>
              <a:t>Aztec</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Governments</a:t>
            </a:r>
            <a:endParaRPr lang="en-US" dirty="0"/>
          </a:p>
        </p:txBody>
      </p:sp>
      <p:sp>
        <p:nvSpPr>
          <p:cNvPr id="3" name="Content Placeholder 2"/>
          <p:cNvSpPr>
            <a:spLocks noGrp="1"/>
          </p:cNvSpPr>
          <p:nvPr>
            <p:ph idx="1"/>
          </p:nvPr>
        </p:nvSpPr>
        <p:spPr/>
        <p:txBody>
          <a:bodyPr>
            <a:normAutofit lnSpcReduction="10000"/>
          </a:bodyPr>
          <a:lstStyle/>
          <a:p>
            <a:pPr>
              <a:buNone/>
            </a:pPr>
            <a:r>
              <a:rPr lang="en-US" b="1" u="sng" dirty="0" smtClean="0"/>
              <a:t>Tyrannical</a:t>
            </a:r>
          </a:p>
          <a:p>
            <a:r>
              <a:rPr lang="en-US" dirty="0" smtClean="0"/>
              <a:t>Leader/Monarchy</a:t>
            </a:r>
          </a:p>
          <a:p>
            <a:pPr lvl="1"/>
            <a:r>
              <a:rPr lang="en-US" dirty="0" smtClean="0"/>
              <a:t>Military leader</a:t>
            </a:r>
          </a:p>
          <a:p>
            <a:r>
              <a:rPr lang="en-US" dirty="0" smtClean="0"/>
              <a:t>Warriors </a:t>
            </a:r>
          </a:p>
          <a:p>
            <a:r>
              <a:rPr lang="en-US" dirty="0" smtClean="0"/>
              <a:t>Peasants/Workers</a:t>
            </a:r>
          </a:p>
          <a:p>
            <a:pPr lvl="1"/>
            <a:endParaRPr lang="en-US" dirty="0" smtClean="0"/>
          </a:p>
          <a:p>
            <a:r>
              <a:rPr lang="en-US" dirty="0" smtClean="0"/>
              <a:t>Mostly found in China region</a:t>
            </a:r>
          </a:p>
          <a:p>
            <a:r>
              <a:rPr lang="en-US" dirty="0" smtClean="0"/>
              <a:t>Non religious</a:t>
            </a:r>
          </a:p>
          <a:p>
            <a:pPr lvl="1"/>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Classical </a:t>
            </a:r>
            <a:r>
              <a:rPr lang="en-US" dirty="0" err="1" smtClean="0"/>
              <a:t>Civ’s</a:t>
            </a:r>
            <a:endParaRPr lang="en-US" dirty="0"/>
          </a:p>
        </p:txBody>
      </p:sp>
      <p:sp>
        <p:nvSpPr>
          <p:cNvPr id="3" name="Content Placeholder 2"/>
          <p:cNvSpPr>
            <a:spLocks noGrp="1"/>
          </p:cNvSpPr>
          <p:nvPr>
            <p:ph idx="1"/>
          </p:nvPr>
        </p:nvSpPr>
        <p:spPr/>
        <p:txBody>
          <a:bodyPr/>
          <a:lstStyle/>
          <a:p>
            <a:r>
              <a:rPr lang="en-US" dirty="0" smtClean="0"/>
              <a:t>Patriarchal family structure – male authority</a:t>
            </a:r>
          </a:p>
          <a:p>
            <a:r>
              <a:rPr lang="en-US" dirty="0" smtClean="0"/>
              <a:t>Agricultural based economies</a:t>
            </a:r>
          </a:p>
          <a:p>
            <a:r>
              <a:rPr lang="en-US" dirty="0" smtClean="0"/>
              <a:t>Complex governments</a:t>
            </a:r>
          </a:p>
          <a:p>
            <a:r>
              <a:rPr lang="en-US" dirty="0" smtClean="0"/>
              <a:t>Expanded trade base – land and sea</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990600"/>
            <a:ext cx="8458200" cy="4572000"/>
          </a:xfr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Autofit/>
          </a:bodyPr>
          <a:lstStyle/>
          <a:p>
            <a:r>
              <a:rPr lang="en-US" sz="6600" b="1" dirty="0" smtClean="0"/>
              <a:t>India</a:t>
            </a:r>
            <a:br>
              <a:rPr lang="en-US" sz="6600" b="1" dirty="0" smtClean="0"/>
            </a:br>
            <a:r>
              <a:rPr lang="en-US" sz="6600" b="1" dirty="0" smtClean="0"/>
              <a:t>China</a:t>
            </a:r>
            <a:br>
              <a:rPr lang="en-US" sz="6600" b="1" dirty="0" smtClean="0"/>
            </a:br>
            <a:r>
              <a:rPr lang="en-US" sz="6600" b="1" dirty="0" smtClean="0"/>
              <a:t>Greece </a:t>
            </a:r>
            <a:br>
              <a:rPr lang="en-US" sz="6600" b="1" dirty="0" smtClean="0"/>
            </a:br>
            <a:r>
              <a:rPr lang="en-US" sz="6600" b="1" dirty="0" smtClean="0"/>
              <a:t>&amp; </a:t>
            </a:r>
            <a:br>
              <a:rPr lang="en-US" sz="6600" b="1" dirty="0" smtClean="0"/>
            </a:br>
            <a:r>
              <a:rPr lang="en-US" sz="6600" b="1" dirty="0" smtClean="0"/>
              <a:t>Rome </a:t>
            </a:r>
            <a:endParaRPr lang="en-US" sz="66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953000"/>
            <a:ext cx="7772400" cy="1362075"/>
          </a:xfrm>
        </p:spPr>
        <p:txBody>
          <a:bodyPr/>
          <a:lstStyle/>
          <a:p>
            <a:r>
              <a:rPr lang="en-US" dirty="0" smtClean="0"/>
              <a:t>India </a:t>
            </a:r>
            <a:endParaRPr lang="en-US" dirty="0"/>
          </a:p>
        </p:txBody>
      </p:sp>
      <p:sp>
        <p:nvSpPr>
          <p:cNvPr id="5" name="Text Placeholder 4"/>
          <p:cNvSpPr>
            <a:spLocks noGrp="1"/>
          </p:cNvSpPr>
          <p:nvPr>
            <p:ph type="body" idx="1"/>
          </p:nvPr>
        </p:nvSpPr>
        <p:spPr>
          <a:xfrm>
            <a:off x="609600" y="3352800"/>
            <a:ext cx="7772400" cy="1500187"/>
          </a:xfrm>
        </p:spPr>
        <p:txBody>
          <a:bodyPr/>
          <a:lstStyle/>
          <a:p>
            <a:r>
              <a:rPr lang="en-US" dirty="0" smtClean="0"/>
              <a:t>3000 B.C. – A.D. 500 </a:t>
            </a:r>
            <a:endParaRPr lang="en-US" dirty="0"/>
          </a:p>
        </p:txBody>
      </p:sp>
      <p:pic>
        <p:nvPicPr>
          <p:cNvPr id="1026" name="Picture 2" descr="http://www.flightsaustralia.com.au/images/countries/India.jpg"/>
          <p:cNvPicPr>
            <a:picLocks noChangeAspect="1" noChangeArrowheads="1"/>
          </p:cNvPicPr>
          <p:nvPr/>
        </p:nvPicPr>
        <p:blipFill>
          <a:blip r:embed="rId2"/>
          <a:srcRect/>
          <a:stretch>
            <a:fillRect/>
          </a:stretch>
        </p:blipFill>
        <p:spPr bwMode="auto">
          <a:xfrm>
            <a:off x="2362200" y="1066800"/>
            <a:ext cx="4876798" cy="3657600"/>
          </a:xfrm>
          <a:prstGeom prst="rect">
            <a:avLst/>
          </a:prstGeom>
          <a:noFill/>
          <a:scene3d>
            <a:camera prst="orthographicFront"/>
            <a:lightRig rig="threePt" dir="t"/>
          </a:scene3d>
          <a:sp3d>
            <a:bevelT prst="slope"/>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meakinsworld.org.uk/images/worldmap_large.jpg"/>
          <p:cNvPicPr>
            <a:picLocks noChangeAspect="1" noChangeArrowheads="1"/>
          </p:cNvPicPr>
          <p:nvPr/>
        </p:nvPicPr>
        <p:blipFill>
          <a:blip r:embed="rId2"/>
          <a:srcRect/>
          <a:stretch>
            <a:fillRect/>
          </a:stretch>
        </p:blipFill>
        <p:spPr bwMode="auto">
          <a:xfrm>
            <a:off x="1" y="228600"/>
            <a:ext cx="9144000" cy="6400800"/>
          </a:xfrm>
          <a:prstGeom prst="rect">
            <a:avLst/>
          </a:prstGeom>
          <a:noFill/>
        </p:spPr>
      </p:pic>
      <p:sp>
        <p:nvSpPr>
          <p:cNvPr id="3" name="Rectangle 2"/>
          <p:cNvSpPr/>
          <p:nvPr/>
        </p:nvSpPr>
        <p:spPr>
          <a:xfrm>
            <a:off x="5867400" y="2286000"/>
            <a:ext cx="1447800" cy="99060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earth.google.com/coverage/india_lg.jpg"/>
          <p:cNvPicPr>
            <a:picLocks noChangeAspect="1" noChangeArrowheads="1"/>
          </p:cNvPicPr>
          <p:nvPr/>
        </p:nvPicPr>
        <p:blipFill>
          <a:blip r:embed="rId2"/>
          <a:srcRect/>
          <a:stretch>
            <a:fillRect/>
          </a:stretch>
        </p:blipFill>
        <p:spPr bwMode="auto">
          <a:xfrm>
            <a:off x="762000" y="84195"/>
            <a:ext cx="7391400" cy="662140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3">
              <a:lumMod val="50000"/>
            </a:schemeClr>
          </a:solidFill>
        </p:spPr>
        <p:style>
          <a:lnRef idx="2">
            <a:schemeClr val="dk1"/>
          </a:lnRef>
          <a:fillRef idx="1">
            <a:schemeClr val="lt1"/>
          </a:fillRef>
          <a:effectRef idx="0">
            <a:schemeClr val="dk1"/>
          </a:effectRef>
          <a:fontRef idx="minor">
            <a:schemeClr val="dk1"/>
          </a:fontRef>
        </p:style>
        <p:txBody>
          <a:bodyPr/>
          <a:lstStyle/>
          <a:p>
            <a:r>
              <a:rPr lang="en-US" dirty="0" smtClean="0">
                <a:solidFill>
                  <a:schemeClr val="bg1"/>
                </a:solidFill>
              </a:rPr>
              <a:t>Early Civilizations in India </a:t>
            </a:r>
            <a:endParaRPr lang="en-US" dirty="0">
              <a:solidFill>
                <a:schemeClr val="bg1"/>
              </a:solidFill>
            </a:endParaRPr>
          </a:p>
        </p:txBody>
      </p:sp>
      <p:sp>
        <p:nvSpPr>
          <p:cNvPr id="5" name="Content Placeholder 4"/>
          <p:cNvSpPr>
            <a:spLocks noGrp="1"/>
          </p:cNvSpPr>
          <p:nvPr>
            <p:ph idx="1"/>
          </p:nvPr>
        </p:nvSpPr>
        <p:spPr/>
        <p:txBody>
          <a:bodyPr/>
          <a:lstStyle/>
          <a:p>
            <a:r>
              <a:rPr lang="en-US" dirty="0" smtClean="0"/>
              <a:t>Geography</a:t>
            </a:r>
          </a:p>
          <a:p>
            <a:r>
              <a:rPr lang="en-US" dirty="0" smtClean="0"/>
              <a:t>Migration and Interaction</a:t>
            </a:r>
          </a:p>
          <a:p>
            <a:r>
              <a:rPr lang="en-US" dirty="0" smtClean="0"/>
              <a:t>Religions of India</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1" nodeType="clickEffect">
                                  <p:stCondLst>
                                    <p:cond delay="0"/>
                                  </p:stCondLst>
                                  <p:childTnLst>
                                    <p:anim to="1.5" calcmode="lin" valueType="num">
                                      <p:cBhvr override="childStyle">
                                        <p:cTn id="6" dur="2000" fill="hold"/>
                                        <p:tgtEl>
                                          <p:spTgt spid="5">
                                            <p:txEl>
                                              <p:pRg st="0" end="0"/>
                                            </p:txEl>
                                          </p:spTgt>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4" presetClass="emph" presetSubtype="2" fill="hold" grpId="1" nodeType="clickEffect">
                                  <p:stCondLst>
                                    <p:cond delay="0"/>
                                  </p:stCondLst>
                                  <p:childTnLst>
                                    <p:anim to="1.5" calcmode="lin" valueType="num">
                                      <p:cBhvr override="childStyle">
                                        <p:cTn id="10" dur="2000" fill="hold"/>
                                        <p:tgtEl>
                                          <p:spTgt spid="5">
                                            <p:txEl>
                                              <p:pRg st="1" end="1"/>
                                            </p:txEl>
                                          </p:spTgt>
                                        </p:tgtEl>
                                        <p:attrNameLst>
                                          <p:attrName>style.fontSize</p:attrName>
                                        </p:attrNameLst>
                                      </p:cBhvr>
                                    </p:anim>
                                  </p:childTnLst>
                                </p:cTn>
                              </p:par>
                            </p:childTnLst>
                          </p:cTn>
                        </p:par>
                      </p:childTnLst>
                    </p:cTn>
                  </p:par>
                  <p:par>
                    <p:cTn id="11" fill="hold">
                      <p:stCondLst>
                        <p:cond delay="indefinite"/>
                      </p:stCondLst>
                      <p:childTnLst>
                        <p:par>
                          <p:cTn id="12" fill="hold">
                            <p:stCondLst>
                              <p:cond delay="0"/>
                            </p:stCondLst>
                            <p:childTnLst>
                              <p:par>
                                <p:cTn id="13" presetID="4" presetClass="emph" presetSubtype="2" fill="hold" grpId="1" nodeType="clickEffect">
                                  <p:stCondLst>
                                    <p:cond delay="0"/>
                                  </p:stCondLst>
                                  <p:childTnLst>
                                    <p:anim to="1.5" calcmode="lin" valueType="num">
                                      <p:cBhvr override="childStyle">
                                        <p:cTn id="14" dur="2000" fill="hold"/>
                                        <p:tgtEl>
                                          <p:spTgt spid="5">
                                            <p:txEl>
                                              <p:pRg st="2" end="2"/>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a:t>
            </a:r>
            <a:endParaRPr lang="en-US" dirty="0"/>
          </a:p>
        </p:txBody>
      </p:sp>
      <p:sp>
        <p:nvSpPr>
          <p:cNvPr id="3" name="Content Placeholder 2"/>
          <p:cNvSpPr>
            <a:spLocks noGrp="1"/>
          </p:cNvSpPr>
          <p:nvPr>
            <p:ph idx="1"/>
          </p:nvPr>
        </p:nvSpPr>
        <p:spPr/>
        <p:txBody>
          <a:bodyPr>
            <a:normAutofit/>
          </a:bodyPr>
          <a:lstStyle/>
          <a:p>
            <a:pPr>
              <a:buNone/>
            </a:pPr>
            <a:r>
              <a:rPr lang="en-US" dirty="0" smtClean="0"/>
              <a:t>Mountains</a:t>
            </a:r>
          </a:p>
          <a:p>
            <a:r>
              <a:rPr lang="en-US" dirty="0" smtClean="0"/>
              <a:t>Himalayas</a:t>
            </a:r>
          </a:p>
          <a:p>
            <a:pPr lvl="1"/>
            <a:r>
              <a:rPr lang="en-US" dirty="0" smtClean="0"/>
              <a:t>Highest in the world</a:t>
            </a:r>
          </a:p>
          <a:p>
            <a:r>
              <a:rPr lang="en-US" dirty="0" smtClean="0"/>
              <a:t>Rivers</a:t>
            </a:r>
          </a:p>
          <a:p>
            <a:pPr lvl="1"/>
            <a:r>
              <a:rPr lang="en-US" dirty="0" smtClean="0"/>
              <a:t>Ganges </a:t>
            </a:r>
          </a:p>
          <a:p>
            <a:pPr lvl="1"/>
            <a:r>
              <a:rPr lang="en-US" dirty="0" smtClean="0"/>
              <a:t>Indus</a:t>
            </a:r>
          </a:p>
          <a:p>
            <a:pPr>
              <a:buNone/>
            </a:pPr>
            <a:r>
              <a:rPr lang="en-US" dirty="0" smtClean="0"/>
              <a:t>Monsoons</a:t>
            </a:r>
          </a:p>
          <a:p>
            <a:r>
              <a:rPr lang="en-US" dirty="0" smtClean="0"/>
              <a:t>Seasonal wind pattern that brings rain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0.tqn.com/d/geography/1/0/n/J/india.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earth.google.com/coverage/india_lg.jpg"/>
          <p:cNvPicPr>
            <a:picLocks noChangeAspect="1" noChangeArrowheads="1"/>
          </p:cNvPicPr>
          <p:nvPr/>
        </p:nvPicPr>
        <p:blipFill>
          <a:blip r:embed="rId2"/>
          <a:srcRect/>
          <a:stretch>
            <a:fillRect/>
          </a:stretch>
        </p:blipFill>
        <p:spPr bwMode="auto">
          <a:xfrm>
            <a:off x="762000" y="84195"/>
            <a:ext cx="7391400" cy="6621405"/>
          </a:xfrm>
          <a:prstGeom prst="rect">
            <a:avLst/>
          </a:prstGeom>
          <a:noFill/>
        </p:spPr>
      </p:pic>
      <p:sp>
        <p:nvSpPr>
          <p:cNvPr id="6" name="Right Arrow 5"/>
          <p:cNvSpPr/>
          <p:nvPr/>
        </p:nvSpPr>
        <p:spPr>
          <a:xfrm rot="19710271">
            <a:off x="929753" y="4409307"/>
            <a:ext cx="1871460" cy="569498"/>
          </a:xfrm>
          <a:prstGeom prst="rightArrow">
            <a:avLst>
              <a:gd name="adj1" fmla="val 15103"/>
              <a:gd name="adj2" fmla="val 7178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p:cNvSpPr/>
          <p:nvPr/>
        </p:nvSpPr>
        <p:spPr>
          <a:xfrm rot="19710271">
            <a:off x="1458711" y="4866507"/>
            <a:ext cx="1871460" cy="569498"/>
          </a:xfrm>
          <a:prstGeom prst="rightArrow">
            <a:avLst>
              <a:gd name="adj1" fmla="val 15103"/>
              <a:gd name="adj2" fmla="val 7178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ight Arrow 8"/>
          <p:cNvSpPr/>
          <p:nvPr/>
        </p:nvSpPr>
        <p:spPr>
          <a:xfrm rot="19710271">
            <a:off x="1915911" y="5476106"/>
            <a:ext cx="1871460" cy="569498"/>
          </a:xfrm>
          <a:prstGeom prst="rightArrow">
            <a:avLst>
              <a:gd name="adj1" fmla="val 15103"/>
              <a:gd name="adj2" fmla="val 7178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Flowchart: Extract 9"/>
          <p:cNvSpPr/>
          <p:nvPr/>
        </p:nvSpPr>
        <p:spPr>
          <a:xfrm>
            <a:off x="3048000" y="1600200"/>
            <a:ext cx="914400" cy="68580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Flowchart: Extract 10"/>
          <p:cNvSpPr/>
          <p:nvPr/>
        </p:nvSpPr>
        <p:spPr>
          <a:xfrm>
            <a:off x="3429000" y="1676400"/>
            <a:ext cx="914400" cy="68580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Flowchart: Extract 11"/>
          <p:cNvSpPr/>
          <p:nvPr/>
        </p:nvSpPr>
        <p:spPr>
          <a:xfrm>
            <a:off x="3657600" y="1752600"/>
            <a:ext cx="914400" cy="68580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Flowchart: Extract 12"/>
          <p:cNvSpPr/>
          <p:nvPr/>
        </p:nvSpPr>
        <p:spPr>
          <a:xfrm>
            <a:off x="3962400" y="1371600"/>
            <a:ext cx="914400" cy="114300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Flowchart: Extract 13"/>
          <p:cNvSpPr/>
          <p:nvPr/>
        </p:nvSpPr>
        <p:spPr>
          <a:xfrm>
            <a:off x="4191000" y="1981200"/>
            <a:ext cx="914400" cy="68580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Flowchart: Extract 14"/>
          <p:cNvSpPr/>
          <p:nvPr/>
        </p:nvSpPr>
        <p:spPr>
          <a:xfrm>
            <a:off x="4648200" y="1981200"/>
            <a:ext cx="914400" cy="68580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Freeform 15"/>
          <p:cNvSpPr/>
          <p:nvPr/>
        </p:nvSpPr>
        <p:spPr>
          <a:xfrm>
            <a:off x="3465871" y="2507226"/>
            <a:ext cx="1868129" cy="693174"/>
          </a:xfrm>
          <a:custGeom>
            <a:avLst/>
            <a:gdLst>
              <a:gd name="connsiteX0" fmla="*/ 1548581 w 1548581"/>
              <a:gd name="connsiteY0" fmla="*/ 604684 h 604684"/>
              <a:gd name="connsiteX1" fmla="*/ 988142 w 1548581"/>
              <a:gd name="connsiteY1" fmla="*/ 353961 h 604684"/>
              <a:gd name="connsiteX2" fmla="*/ 516194 w 1548581"/>
              <a:gd name="connsiteY2" fmla="*/ 427703 h 604684"/>
              <a:gd name="connsiteX3" fmla="*/ 309716 w 1548581"/>
              <a:gd name="connsiteY3" fmla="*/ 368709 h 604684"/>
              <a:gd name="connsiteX4" fmla="*/ 265471 w 1548581"/>
              <a:gd name="connsiteY4" fmla="*/ 221226 h 604684"/>
              <a:gd name="connsiteX5" fmla="*/ 103239 w 1548581"/>
              <a:gd name="connsiteY5" fmla="*/ 73742 h 604684"/>
              <a:gd name="connsiteX6" fmla="*/ 0 w 1548581"/>
              <a:gd name="connsiteY6" fmla="*/ 0 h 60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8581" h="604684">
                <a:moveTo>
                  <a:pt x="1548581" y="604684"/>
                </a:moveTo>
                <a:cubicBezTo>
                  <a:pt x="1354394" y="494071"/>
                  <a:pt x="1160207" y="383458"/>
                  <a:pt x="988142" y="353961"/>
                </a:cubicBezTo>
                <a:cubicBezTo>
                  <a:pt x="816077" y="324464"/>
                  <a:pt x="629265" y="425245"/>
                  <a:pt x="516194" y="427703"/>
                </a:cubicBezTo>
                <a:cubicBezTo>
                  <a:pt x="403123" y="430161"/>
                  <a:pt x="351503" y="403122"/>
                  <a:pt x="309716" y="368709"/>
                </a:cubicBezTo>
                <a:cubicBezTo>
                  <a:pt x="267929" y="334296"/>
                  <a:pt x="299884" y="270387"/>
                  <a:pt x="265471" y="221226"/>
                </a:cubicBezTo>
                <a:cubicBezTo>
                  <a:pt x="231058" y="172065"/>
                  <a:pt x="147484" y="110613"/>
                  <a:pt x="103239" y="73742"/>
                </a:cubicBezTo>
                <a:cubicBezTo>
                  <a:pt x="58994" y="36871"/>
                  <a:pt x="29497" y="18435"/>
                  <a:pt x="0" y="0"/>
                </a:cubicBezTo>
              </a:path>
            </a:pathLst>
          </a:custGeom>
          <a:ln>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7" name="Freeform 16"/>
          <p:cNvSpPr/>
          <p:nvPr/>
        </p:nvSpPr>
        <p:spPr>
          <a:xfrm rot="17418708">
            <a:off x="1870227" y="2340219"/>
            <a:ext cx="1672900" cy="602932"/>
          </a:xfrm>
          <a:custGeom>
            <a:avLst/>
            <a:gdLst>
              <a:gd name="connsiteX0" fmla="*/ 1548581 w 1548581"/>
              <a:gd name="connsiteY0" fmla="*/ 604684 h 604684"/>
              <a:gd name="connsiteX1" fmla="*/ 988142 w 1548581"/>
              <a:gd name="connsiteY1" fmla="*/ 353961 h 604684"/>
              <a:gd name="connsiteX2" fmla="*/ 516194 w 1548581"/>
              <a:gd name="connsiteY2" fmla="*/ 427703 h 604684"/>
              <a:gd name="connsiteX3" fmla="*/ 309716 w 1548581"/>
              <a:gd name="connsiteY3" fmla="*/ 368709 h 604684"/>
              <a:gd name="connsiteX4" fmla="*/ 265471 w 1548581"/>
              <a:gd name="connsiteY4" fmla="*/ 221226 h 604684"/>
              <a:gd name="connsiteX5" fmla="*/ 103239 w 1548581"/>
              <a:gd name="connsiteY5" fmla="*/ 73742 h 604684"/>
              <a:gd name="connsiteX6" fmla="*/ 0 w 1548581"/>
              <a:gd name="connsiteY6" fmla="*/ 0 h 60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8581" h="604684">
                <a:moveTo>
                  <a:pt x="1548581" y="604684"/>
                </a:moveTo>
                <a:cubicBezTo>
                  <a:pt x="1354394" y="494071"/>
                  <a:pt x="1160207" y="383458"/>
                  <a:pt x="988142" y="353961"/>
                </a:cubicBezTo>
                <a:cubicBezTo>
                  <a:pt x="816077" y="324464"/>
                  <a:pt x="629265" y="425245"/>
                  <a:pt x="516194" y="427703"/>
                </a:cubicBezTo>
                <a:cubicBezTo>
                  <a:pt x="403123" y="430161"/>
                  <a:pt x="351503" y="403122"/>
                  <a:pt x="309716" y="368709"/>
                </a:cubicBezTo>
                <a:cubicBezTo>
                  <a:pt x="267929" y="334296"/>
                  <a:pt x="299884" y="270387"/>
                  <a:pt x="265471" y="221226"/>
                </a:cubicBezTo>
                <a:cubicBezTo>
                  <a:pt x="231058" y="172065"/>
                  <a:pt x="147484" y="110613"/>
                  <a:pt x="103239" y="73742"/>
                </a:cubicBezTo>
                <a:cubicBezTo>
                  <a:pt x="58994" y="36871"/>
                  <a:pt x="29497" y="18435"/>
                  <a:pt x="0" y="0"/>
                </a:cubicBezTo>
              </a:path>
            </a:pathLst>
          </a:custGeom>
          <a:ln w="5715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earth.google.com/coverage/india_lg.jpg"/>
          <p:cNvPicPr>
            <a:picLocks noChangeAspect="1" noChangeArrowheads="1"/>
          </p:cNvPicPr>
          <p:nvPr/>
        </p:nvPicPr>
        <p:blipFill>
          <a:blip r:embed="rId2"/>
          <a:srcRect/>
          <a:stretch>
            <a:fillRect/>
          </a:stretch>
        </p:blipFill>
        <p:spPr bwMode="auto">
          <a:xfrm>
            <a:off x="762000" y="0"/>
            <a:ext cx="7391400" cy="6621405"/>
          </a:xfrm>
          <a:prstGeom prst="rect">
            <a:avLst/>
          </a:prstGeom>
          <a:noFill/>
        </p:spPr>
      </p:pic>
      <p:sp>
        <p:nvSpPr>
          <p:cNvPr id="5" name="Right Arrow 4"/>
          <p:cNvSpPr/>
          <p:nvPr/>
        </p:nvSpPr>
        <p:spPr>
          <a:xfrm rot="2389893">
            <a:off x="1365363" y="1560987"/>
            <a:ext cx="2939019" cy="569498"/>
          </a:xfrm>
          <a:prstGeom prst="rightArrow">
            <a:avLst>
              <a:gd name="adj1" fmla="val 15103"/>
              <a:gd name="adj2" fmla="val 7178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838200" y="533400"/>
            <a:ext cx="2286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Aryans from Europe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9"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www.bristolstories.org/site_images/big_world_map.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cxnSp>
        <p:nvCxnSpPr>
          <p:cNvPr id="6" name="Straight Connector 5"/>
          <p:cNvCxnSpPr/>
          <p:nvPr/>
        </p:nvCxnSpPr>
        <p:spPr>
          <a:xfrm rot="5400000">
            <a:off x="3276600" y="3429000"/>
            <a:ext cx="6858000" cy="1588"/>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and Interaction</a:t>
            </a:r>
            <a:endParaRPr lang="en-US" dirty="0"/>
          </a:p>
        </p:txBody>
      </p:sp>
      <p:sp>
        <p:nvSpPr>
          <p:cNvPr id="3" name="Content Placeholder 2"/>
          <p:cNvSpPr>
            <a:spLocks noGrp="1"/>
          </p:cNvSpPr>
          <p:nvPr>
            <p:ph idx="1"/>
          </p:nvPr>
        </p:nvSpPr>
        <p:spPr/>
        <p:txBody>
          <a:bodyPr>
            <a:normAutofit/>
          </a:bodyPr>
          <a:lstStyle/>
          <a:p>
            <a:r>
              <a:rPr lang="en-US" dirty="0" smtClean="0"/>
              <a:t>Aryans arrive in 2000 B.C. </a:t>
            </a:r>
          </a:p>
          <a:p>
            <a:pPr lvl="1"/>
            <a:r>
              <a:rPr lang="en-US" dirty="0" smtClean="0"/>
              <a:t>Nomadic people from Europe</a:t>
            </a:r>
          </a:p>
          <a:p>
            <a:pPr lvl="1"/>
            <a:r>
              <a:rPr lang="en-US" dirty="0" smtClean="0"/>
              <a:t>Bring the “Caste System” with them  </a:t>
            </a:r>
          </a:p>
          <a:p>
            <a:pPr>
              <a:buNone/>
            </a:pPr>
            <a:r>
              <a:rPr lang="en-US" dirty="0" smtClean="0"/>
              <a:t>  </a:t>
            </a:r>
          </a:p>
          <a:p>
            <a:pPr lvl="2"/>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classes</a:t>
            </a:r>
            <a:endParaRPr lang="en-US" dirty="0"/>
          </a:p>
        </p:txBody>
      </p:sp>
      <p:sp>
        <p:nvSpPr>
          <p:cNvPr id="3" name="Content Placeholder 2"/>
          <p:cNvSpPr>
            <a:spLocks noGrp="1"/>
          </p:cNvSpPr>
          <p:nvPr>
            <p:ph idx="1"/>
          </p:nvPr>
        </p:nvSpPr>
        <p:spPr/>
        <p:txBody>
          <a:bodyPr/>
          <a:lstStyle/>
          <a:p>
            <a:r>
              <a:rPr lang="en-US" dirty="0" smtClean="0"/>
              <a:t>Four</a:t>
            </a:r>
            <a:r>
              <a:rPr lang="en-US" b="1" i="1" dirty="0" smtClean="0"/>
              <a:t> </a:t>
            </a:r>
            <a:r>
              <a:rPr lang="en-US" b="1" i="1" dirty="0" err="1" smtClean="0"/>
              <a:t>Varnas</a:t>
            </a:r>
            <a:r>
              <a:rPr lang="en-US" dirty="0" smtClean="0"/>
              <a:t> – social groups that ranked people from high to low</a:t>
            </a:r>
          </a:p>
          <a:p>
            <a:pPr lvl="1"/>
            <a:r>
              <a:rPr lang="en-US" dirty="0" smtClean="0"/>
              <a:t>Brahmins (top class, religious leaders)</a:t>
            </a:r>
          </a:p>
          <a:p>
            <a:pPr lvl="1"/>
            <a:r>
              <a:rPr lang="en-US" dirty="0" err="1" smtClean="0"/>
              <a:t>Kshatriyas</a:t>
            </a:r>
            <a:r>
              <a:rPr lang="en-US" dirty="0" smtClean="0"/>
              <a:t> (warriors) </a:t>
            </a:r>
          </a:p>
          <a:p>
            <a:pPr lvl="1"/>
            <a:r>
              <a:rPr lang="en-US" dirty="0" err="1" smtClean="0"/>
              <a:t>Vaisyas</a:t>
            </a:r>
            <a:r>
              <a:rPr lang="en-US" dirty="0" smtClean="0"/>
              <a:t> (commoners, merchants, farmers)</a:t>
            </a:r>
          </a:p>
          <a:p>
            <a:pPr lvl="1"/>
            <a:r>
              <a:rPr lang="en-US" dirty="0" err="1" smtClean="0"/>
              <a:t>Sudras</a:t>
            </a:r>
            <a:r>
              <a:rPr lang="en-US" dirty="0" smtClean="0"/>
              <a:t> (peasants, servants) </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nvPr>
        </p:nvGraphicFramePr>
        <p:xfrm>
          <a:off x="457200" y="304800"/>
          <a:ext cx="8229600" cy="5577840"/>
        </p:xfrm>
        <a:graphic>
          <a:graphicData uri="http://schemas.openxmlformats.org/drawingml/2006/table">
            <a:tbl>
              <a:tblPr firstRow="1" bandRow="1">
                <a:tableStyleId>{F5AB1C69-6EDB-4FF4-983F-18BD219EF322}</a:tableStyleId>
              </a:tblPr>
              <a:tblGrid>
                <a:gridCol w="2057400"/>
                <a:gridCol w="2057400"/>
                <a:gridCol w="2057400"/>
                <a:gridCol w="2057400"/>
              </a:tblGrid>
              <a:tr h="533400">
                <a:tc>
                  <a:txBody>
                    <a:bodyPr/>
                    <a:lstStyle/>
                    <a:p>
                      <a:pPr algn="ctr"/>
                      <a:r>
                        <a:rPr lang="en-US" sz="3200" dirty="0" err="1" smtClean="0"/>
                        <a:t>Varnas</a:t>
                      </a:r>
                      <a:r>
                        <a:rPr lang="en-US" sz="3200" dirty="0" smtClean="0"/>
                        <a:t> </a:t>
                      </a:r>
                      <a:endParaRPr lang="en-US" sz="3200" dirty="0"/>
                    </a:p>
                  </a:txBody>
                  <a:tcPr/>
                </a:tc>
                <a:tc>
                  <a:txBody>
                    <a:bodyPr/>
                    <a:lstStyle/>
                    <a:p>
                      <a:pPr algn="ctr"/>
                      <a:r>
                        <a:rPr lang="en-US" sz="3200" dirty="0" smtClean="0"/>
                        <a:t>Jobs </a:t>
                      </a:r>
                      <a:endParaRPr lang="en-US" sz="3200" dirty="0"/>
                    </a:p>
                  </a:txBody>
                  <a:tcPr/>
                </a:tc>
                <a:tc>
                  <a:txBody>
                    <a:bodyPr/>
                    <a:lstStyle/>
                    <a:p>
                      <a:pPr algn="ctr"/>
                      <a:r>
                        <a:rPr lang="en-US" sz="3200" dirty="0" smtClean="0"/>
                        <a:t>Body Parts</a:t>
                      </a:r>
                      <a:endParaRPr lang="en-US" sz="3200" dirty="0"/>
                    </a:p>
                  </a:txBody>
                  <a:tcPr/>
                </a:tc>
                <a:tc>
                  <a:txBody>
                    <a:bodyPr/>
                    <a:lstStyle/>
                    <a:p>
                      <a:pPr algn="ctr"/>
                      <a:r>
                        <a:rPr lang="en-US" sz="3200" dirty="0" smtClean="0"/>
                        <a:t>Functions</a:t>
                      </a:r>
                      <a:endParaRPr lang="en-US" sz="3200" dirty="0"/>
                    </a:p>
                  </a:txBody>
                  <a:tcPr/>
                </a:tc>
              </a:tr>
              <a:tr h="1249680">
                <a:tc>
                  <a:txBody>
                    <a:bodyPr/>
                    <a:lstStyle/>
                    <a:p>
                      <a:r>
                        <a:rPr lang="en-US" sz="2400" dirty="0" smtClean="0"/>
                        <a:t>Brahmins</a:t>
                      </a:r>
                      <a:endParaRPr lang="en-US" sz="2400" dirty="0"/>
                    </a:p>
                  </a:txBody>
                  <a:tcPr/>
                </a:tc>
                <a:tc>
                  <a:txBody>
                    <a:bodyPr/>
                    <a:lstStyle/>
                    <a:p>
                      <a:r>
                        <a:rPr lang="en-US" sz="2400" dirty="0" smtClean="0"/>
                        <a:t>Priest</a:t>
                      </a:r>
                      <a:r>
                        <a:rPr lang="en-US" sz="2400" baseline="0" dirty="0" smtClean="0"/>
                        <a:t>s, teachers</a:t>
                      </a:r>
                    </a:p>
                    <a:p>
                      <a:endParaRPr lang="en-US" sz="2400" dirty="0"/>
                    </a:p>
                  </a:txBody>
                  <a:tcPr/>
                </a:tc>
                <a:tc>
                  <a:txBody>
                    <a:bodyPr/>
                    <a:lstStyle/>
                    <a:p>
                      <a:r>
                        <a:rPr lang="en-US" sz="2400" dirty="0" smtClean="0"/>
                        <a:t>Mouth</a:t>
                      </a:r>
                      <a:endParaRPr lang="en-US" sz="2400" dirty="0"/>
                    </a:p>
                  </a:txBody>
                  <a:tcPr/>
                </a:tc>
                <a:tc>
                  <a:txBody>
                    <a:bodyPr/>
                    <a:lstStyle/>
                    <a:p>
                      <a:r>
                        <a:rPr lang="en-US" sz="2400" dirty="0" smtClean="0"/>
                        <a:t>Teach</a:t>
                      </a:r>
                      <a:r>
                        <a:rPr lang="en-US" sz="2400" baseline="0" dirty="0" smtClean="0"/>
                        <a:t>, advise</a:t>
                      </a:r>
                      <a:endParaRPr lang="en-US" sz="2400" dirty="0"/>
                    </a:p>
                  </a:txBody>
                  <a:tcPr/>
                </a:tc>
              </a:tr>
              <a:tr h="1249680">
                <a:tc>
                  <a:txBody>
                    <a:bodyPr/>
                    <a:lstStyle/>
                    <a:p>
                      <a:r>
                        <a:rPr lang="en-US" sz="2400" dirty="0" err="1" smtClean="0"/>
                        <a:t>Kshatriyas</a:t>
                      </a:r>
                      <a:r>
                        <a:rPr lang="en-US" sz="2400" dirty="0" smtClean="0"/>
                        <a:t> </a:t>
                      </a:r>
                      <a:endParaRPr lang="en-US" sz="2400" dirty="0"/>
                    </a:p>
                  </a:txBody>
                  <a:tcPr/>
                </a:tc>
                <a:tc>
                  <a:txBody>
                    <a:bodyPr/>
                    <a:lstStyle/>
                    <a:p>
                      <a:r>
                        <a:rPr lang="en-US" sz="2400" dirty="0" smtClean="0"/>
                        <a:t>Warriors</a:t>
                      </a:r>
                      <a:r>
                        <a:rPr lang="en-US" sz="2400" baseline="0" dirty="0" smtClean="0"/>
                        <a:t>, police</a:t>
                      </a:r>
                      <a:endParaRPr lang="en-US" sz="2400" dirty="0"/>
                    </a:p>
                  </a:txBody>
                  <a:tcPr/>
                </a:tc>
                <a:tc>
                  <a:txBody>
                    <a:bodyPr/>
                    <a:lstStyle/>
                    <a:p>
                      <a:r>
                        <a:rPr lang="en-US" sz="2400" dirty="0" smtClean="0"/>
                        <a:t>Arms</a:t>
                      </a:r>
                      <a:endParaRPr lang="en-US" sz="2400" dirty="0"/>
                    </a:p>
                  </a:txBody>
                  <a:tcPr/>
                </a:tc>
                <a:tc>
                  <a:txBody>
                    <a:bodyPr/>
                    <a:lstStyle/>
                    <a:p>
                      <a:r>
                        <a:rPr lang="en-US" sz="2400" dirty="0" smtClean="0"/>
                        <a:t>Defend,</a:t>
                      </a:r>
                      <a:r>
                        <a:rPr lang="en-US" sz="2400" baseline="0" dirty="0" smtClean="0"/>
                        <a:t> protect</a:t>
                      </a:r>
                      <a:endParaRPr lang="en-US" sz="2400" dirty="0"/>
                    </a:p>
                  </a:txBody>
                  <a:tcPr/>
                </a:tc>
              </a:tr>
              <a:tr h="1249680">
                <a:tc>
                  <a:txBody>
                    <a:bodyPr/>
                    <a:lstStyle/>
                    <a:p>
                      <a:r>
                        <a:rPr lang="en-US" sz="2400" dirty="0" err="1" smtClean="0"/>
                        <a:t>Vaisyas</a:t>
                      </a:r>
                      <a:r>
                        <a:rPr lang="en-US" sz="2400" dirty="0" smtClean="0"/>
                        <a:t> </a:t>
                      </a:r>
                      <a:endParaRPr lang="en-US" sz="2400" dirty="0"/>
                    </a:p>
                  </a:txBody>
                  <a:tcPr/>
                </a:tc>
                <a:tc>
                  <a:txBody>
                    <a:bodyPr/>
                    <a:lstStyle/>
                    <a:p>
                      <a:r>
                        <a:rPr lang="en-US" sz="2400" dirty="0" smtClean="0"/>
                        <a:t>Merchants, farmers</a:t>
                      </a:r>
                      <a:endParaRPr lang="en-US" sz="2400" dirty="0"/>
                    </a:p>
                  </a:txBody>
                  <a:tcPr/>
                </a:tc>
                <a:tc>
                  <a:txBody>
                    <a:bodyPr/>
                    <a:lstStyle/>
                    <a:p>
                      <a:r>
                        <a:rPr lang="en-US" sz="2400" dirty="0" smtClean="0"/>
                        <a:t>Legs</a:t>
                      </a:r>
                      <a:endParaRPr lang="en-US" sz="2400" dirty="0"/>
                    </a:p>
                  </a:txBody>
                  <a:tcPr/>
                </a:tc>
                <a:tc>
                  <a:txBody>
                    <a:bodyPr/>
                    <a:lstStyle/>
                    <a:p>
                      <a:r>
                        <a:rPr lang="en-US" sz="2400" dirty="0" smtClean="0"/>
                        <a:t>Supply needs</a:t>
                      </a:r>
                      <a:endParaRPr lang="en-US" sz="2400" dirty="0"/>
                    </a:p>
                  </a:txBody>
                  <a:tcPr/>
                </a:tc>
              </a:tr>
              <a:tr h="1249680">
                <a:tc>
                  <a:txBody>
                    <a:bodyPr/>
                    <a:lstStyle/>
                    <a:p>
                      <a:r>
                        <a:rPr lang="en-US" sz="2400" dirty="0" err="1" smtClean="0"/>
                        <a:t>Sudras</a:t>
                      </a:r>
                      <a:endParaRPr lang="en-US" sz="2400" dirty="0"/>
                    </a:p>
                  </a:txBody>
                  <a:tcPr/>
                </a:tc>
                <a:tc>
                  <a:txBody>
                    <a:bodyPr/>
                    <a:lstStyle/>
                    <a:p>
                      <a:r>
                        <a:rPr lang="en-US" sz="2400" dirty="0" smtClean="0"/>
                        <a:t>Peasants</a:t>
                      </a:r>
                      <a:r>
                        <a:rPr lang="en-US" sz="2400" baseline="0" dirty="0" smtClean="0"/>
                        <a:t>, servants</a:t>
                      </a:r>
                      <a:endParaRPr lang="en-US" sz="2400" dirty="0"/>
                    </a:p>
                  </a:txBody>
                  <a:tcPr/>
                </a:tc>
                <a:tc>
                  <a:txBody>
                    <a:bodyPr/>
                    <a:lstStyle/>
                    <a:p>
                      <a:r>
                        <a:rPr lang="en-US" sz="2400" dirty="0" smtClean="0"/>
                        <a:t>Feet</a:t>
                      </a:r>
                      <a:endParaRPr lang="en-US" sz="2400" dirty="0"/>
                    </a:p>
                  </a:txBody>
                  <a:tcPr/>
                </a:tc>
                <a:tc>
                  <a:txBody>
                    <a:bodyPr/>
                    <a:lstStyle/>
                    <a:p>
                      <a:r>
                        <a:rPr lang="en-US" sz="2400" dirty="0" smtClean="0"/>
                        <a:t>Support society</a:t>
                      </a:r>
                      <a:endParaRPr lang="en-US" sz="2400" dirty="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Religions of India</a:t>
            </a:r>
            <a:endParaRPr lang="en-US" dirty="0"/>
          </a:p>
        </p:txBody>
      </p:sp>
      <p:sp>
        <p:nvSpPr>
          <p:cNvPr id="3" name="Content Placeholder 2"/>
          <p:cNvSpPr>
            <a:spLocks noGrp="1"/>
          </p:cNvSpPr>
          <p:nvPr>
            <p:ph idx="1"/>
          </p:nvPr>
        </p:nvSpPr>
        <p:spPr/>
        <p:txBody>
          <a:bodyPr/>
          <a:lstStyle/>
          <a:p>
            <a:r>
              <a:rPr lang="en-US" dirty="0" smtClean="0"/>
              <a:t>Hinduism</a:t>
            </a:r>
          </a:p>
          <a:p>
            <a:r>
              <a:rPr lang="en-US" dirty="0" smtClean="0"/>
              <a:t>Buddhism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Hinduism </a:t>
            </a:r>
            <a:endParaRPr lang="en-US" dirty="0"/>
          </a:p>
        </p:txBody>
      </p:sp>
      <p:sp>
        <p:nvSpPr>
          <p:cNvPr id="3" name="Content Placeholder 2"/>
          <p:cNvSpPr>
            <a:spLocks noGrp="1"/>
          </p:cNvSpPr>
          <p:nvPr>
            <p:ph idx="1"/>
          </p:nvPr>
        </p:nvSpPr>
        <p:spPr/>
        <p:txBody>
          <a:bodyPr/>
          <a:lstStyle/>
          <a:p>
            <a:r>
              <a:rPr lang="en-US" dirty="0" smtClean="0"/>
              <a:t>Founder </a:t>
            </a:r>
          </a:p>
          <a:p>
            <a:pPr lvl="1"/>
            <a:r>
              <a:rPr lang="en-US" dirty="0" smtClean="0"/>
              <a:t>Unknown origin </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Hinduism </a:t>
            </a:r>
            <a:endParaRPr lang="en-US" dirty="0"/>
          </a:p>
        </p:txBody>
      </p:sp>
      <p:sp>
        <p:nvSpPr>
          <p:cNvPr id="3" name="Content Placeholder 2"/>
          <p:cNvSpPr>
            <a:spLocks noGrp="1"/>
          </p:cNvSpPr>
          <p:nvPr>
            <p:ph idx="1"/>
          </p:nvPr>
        </p:nvSpPr>
        <p:spPr/>
        <p:txBody>
          <a:bodyPr/>
          <a:lstStyle/>
          <a:p>
            <a:r>
              <a:rPr lang="en-US" dirty="0" smtClean="0"/>
              <a:t>Beliefs  </a:t>
            </a:r>
          </a:p>
          <a:p>
            <a:pPr lvl="1"/>
            <a:r>
              <a:rPr lang="en-US" dirty="0" smtClean="0"/>
              <a:t>One force in the universe</a:t>
            </a:r>
          </a:p>
          <a:p>
            <a:pPr lvl="2"/>
            <a:r>
              <a:rPr lang="en-US" dirty="0" smtClean="0"/>
              <a:t>Ultimate reality or “god” – called Brahman</a:t>
            </a:r>
          </a:p>
          <a:p>
            <a:pPr lvl="1"/>
            <a:r>
              <a:rPr lang="en-US" dirty="0" smtClean="0"/>
              <a:t>Each individual (atman) should seek to know this ultimate reality </a:t>
            </a:r>
          </a:p>
          <a:p>
            <a:pPr lvl="1"/>
            <a:r>
              <a:rPr lang="en-US" dirty="0" smtClean="0"/>
              <a:t>Merging self and Brahman after death</a:t>
            </a:r>
          </a:p>
          <a:p>
            <a:pPr lvl="1"/>
            <a:r>
              <a:rPr lang="en-US" dirty="0" smtClean="0"/>
              <a:t>How to merge?</a:t>
            </a:r>
          </a:p>
          <a:p>
            <a:pPr lvl="2"/>
            <a:r>
              <a:rPr lang="en-US" dirty="0" smtClean="0"/>
              <a:t>Yoga </a:t>
            </a:r>
          </a:p>
          <a:p>
            <a:pPr lvl="2"/>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1219200"/>
            <a:ext cx="8229600" cy="3352800"/>
          </a:xfr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rmAutofit/>
          </a:bodyPr>
          <a:lstStyle/>
          <a:p>
            <a:r>
              <a:rPr lang="en-US" dirty="0" smtClean="0"/>
              <a:t>“When all the senses are stilled, when the mind is at rest, that, say the wise, is the highest state.”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Hinduism </a:t>
            </a:r>
            <a:endParaRPr lang="en-US" dirty="0"/>
          </a:p>
        </p:txBody>
      </p:sp>
      <p:sp>
        <p:nvSpPr>
          <p:cNvPr id="3" name="Content Placeholder 2"/>
          <p:cNvSpPr>
            <a:spLocks noGrp="1"/>
          </p:cNvSpPr>
          <p:nvPr>
            <p:ph idx="1"/>
          </p:nvPr>
        </p:nvSpPr>
        <p:spPr/>
        <p:txBody>
          <a:bodyPr/>
          <a:lstStyle/>
          <a:p>
            <a:r>
              <a:rPr lang="en-US" dirty="0" smtClean="0"/>
              <a:t>Gods </a:t>
            </a:r>
          </a:p>
          <a:p>
            <a:pPr lvl="1"/>
            <a:r>
              <a:rPr lang="en-US" dirty="0" smtClean="0"/>
              <a:t>Brahma – creator</a:t>
            </a:r>
          </a:p>
          <a:p>
            <a:pPr lvl="1"/>
            <a:r>
              <a:rPr lang="en-US" dirty="0" smtClean="0"/>
              <a:t>Vishnu – preserver</a:t>
            </a:r>
          </a:p>
          <a:p>
            <a:pPr lvl="1"/>
            <a:r>
              <a:rPr lang="en-US" dirty="0" smtClean="0"/>
              <a:t>Shiva – Destroyer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3">
                <a:lumMod val="50000"/>
              </a:schemeClr>
            </a:solid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txBody>
          <a:bodyPr/>
          <a:lstStyle/>
          <a:p>
            <a:r>
              <a:rPr lang="en-US" dirty="0" smtClean="0"/>
              <a:t>Hinduism </a:t>
            </a:r>
            <a:endParaRPr lang="en-US" dirty="0"/>
          </a:p>
        </p:txBody>
      </p:sp>
      <p:sp>
        <p:nvSpPr>
          <p:cNvPr id="3" name="Content Placeholder 2"/>
          <p:cNvSpPr>
            <a:spLocks noGrp="1"/>
          </p:cNvSpPr>
          <p:nvPr>
            <p:ph idx="1"/>
          </p:nvPr>
        </p:nvSpPr>
        <p:spPr>
          <a:ln>
            <a:solidFill>
              <a:schemeClr val="accent3"/>
            </a:solidFill>
          </a:ln>
          <a:effectLst>
            <a:glow rad="101600">
              <a:schemeClr val="accent3">
                <a:satMod val="175000"/>
                <a:alpha val="40000"/>
              </a:schemeClr>
            </a:glow>
          </a:effectLst>
        </p:spPr>
        <p:txBody>
          <a:bodyPr>
            <a:normAutofit fontScale="92500"/>
          </a:bodyPr>
          <a:lstStyle/>
          <a:p>
            <a:r>
              <a:rPr lang="en-US" dirty="0" smtClean="0"/>
              <a:t>Teachings/Principles </a:t>
            </a:r>
          </a:p>
          <a:p>
            <a:r>
              <a:rPr lang="en-US" dirty="0" smtClean="0"/>
              <a:t>Reincarnation – soul is reborn in different form after death. </a:t>
            </a:r>
          </a:p>
          <a:p>
            <a:r>
              <a:rPr lang="en-US" dirty="0" smtClean="0"/>
              <a:t>Karma – force generated by peoples actions</a:t>
            </a:r>
          </a:p>
          <a:p>
            <a:pPr lvl="1"/>
            <a:r>
              <a:rPr lang="en-US" dirty="0" smtClean="0"/>
              <a:t>Existence is no accident it is a result of past behavior.</a:t>
            </a:r>
          </a:p>
          <a:p>
            <a:pPr lvl="1"/>
            <a:r>
              <a:rPr lang="en-US" dirty="0" smtClean="0"/>
              <a:t>Do good improve status in next life</a:t>
            </a:r>
          </a:p>
          <a:p>
            <a:r>
              <a:rPr lang="en-US" dirty="0" smtClean="0"/>
              <a:t>Dharma – divine law </a:t>
            </a:r>
          </a:p>
          <a:p>
            <a:pPr lvl="1"/>
            <a:r>
              <a:rPr lang="en-US" dirty="0" smtClean="0"/>
              <a:t>people do their duty</a:t>
            </a:r>
          </a:p>
          <a:p>
            <a:pPr lvl="2"/>
            <a:r>
              <a:rPr lang="en-US" dirty="0" smtClean="0"/>
              <a:t>According to status</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Buddhism </a:t>
            </a:r>
            <a:endParaRPr lang="en-US" dirty="0"/>
          </a:p>
        </p:txBody>
      </p:sp>
      <p:sp>
        <p:nvSpPr>
          <p:cNvPr id="3" name="Content Placeholder 2"/>
          <p:cNvSpPr>
            <a:spLocks noGrp="1"/>
          </p:cNvSpPr>
          <p:nvPr>
            <p:ph idx="1"/>
          </p:nvPr>
        </p:nvSpPr>
        <p:spPr/>
        <p:txBody>
          <a:bodyPr/>
          <a:lstStyle/>
          <a:p>
            <a:r>
              <a:rPr lang="en-US" dirty="0" smtClean="0"/>
              <a:t>Founder </a:t>
            </a:r>
          </a:p>
          <a:p>
            <a:pPr lvl="1"/>
            <a:r>
              <a:rPr lang="en-US" dirty="0" smtClean="0"/>
              <a:t>Siddhartha Gautama</a:t>
            </a:r>
          </a:p>
          <a:p>
            <a:pPr lvl="1"/>
            <a:r>
              <a:rPr lang="en-US" dirty="0" smtClean="0"/>
              <a:t>Known as Buddha or “Enlightened One”</a:t>
            </a:r>
          </a:p>
          <a:p>
            <a:r>
              <a:rPr lang="en-US" dirty="0" smtClean="0"/>
              <a:t>His background</a:t>
            </a:r>
          </a:p>
          <a:p>
            <a:pPr lvl="1"/>
            <a:r>
              <a:rPr lang="en-US" dirty="0" smtClean="0"/>
              <a:t>Born in Himalayas</a:t>
            </a:r>
          </a:p>
          <a:p>
            <a:pPr lvl="1"/>
            <a:r>
              <a:rPr lang="en-US" dirty="0" smtClean="0"/>
              <a:t>Rich family</a:t>
            </a:r>
          </a:p>
          <a:p>
            <a:pPr lvl="1"/>
            <a:r>
              <a:rPr lang="en-US" dirty="0" smtClean="0"/>
              <a:t>Married a princess</a:t>
            </a:r>
          </a:p>
          <a:p>
            <a:pPr lvl="1"/>
            <a:r>
              <a:rPr lang="en-US" dirty="0" smtClean="0"/>
              <a:t>29 yrs old looked at suffering</a:t>
            </a:r>
          </a:p>
          <a:p>
            <a:pPr lvl="1"/>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Governments</a:t>
            </a:r>
            <a:endParaRPr lang="en-US" dirty="0"/>
          </a:p>
        </p:txBody>
      </p:sp>
      <p:sp>
        <p:nvSpPr>
          <p:cNvPr id="3" name="Content Placeholder 2"/>
          <p:cNvSpPr>
            <a:spLocks noGrp="1"/>
          </p:cNvSpPr>
          <p:nvPr>
            <p:ph idx="1"/>
          </p:nvPr>
        </p:nvSpPr>
        <p:spPr/>
        <p:txBody>
          <a:bodyPr>
            <a:normAutofit lnSpcReduction="10000"/>
          </a:bodyPr>
          <a:lstStyle/>
          <a:p>
            <a:pPr>
              <a:buNone/>
            </a:pPr>
            <a:r>
              <a:rPr lang="en-US" b="1" u="sng" dirty="0" smtClean="0"/>
              <a:t>Theocracy</a:t>
            </a:r>
          </a:p>
          <a:p>
            <a:r>
              <a:rPr lang="en-US" dirty="0" smtClean="0"/>
              <a:t>God or gods</a:t>
            </a:r>
          </a:p>
          <a:p>
            <a:r>
              <a:rPr lang="en-US" dirty="0" smtClean="0"/>
              <a:t>God-King</a:t>
            </a:r>
          </a:p>
          <a:p>
            <a:r>
              <a:rPr lang="en-US" dirty="0" smtClean="0"/>
              <a:t>Priest</a:t>
            </a:r>
          </a:p>
          <a:p>
            <a:r>
              <a:rPr lang="en-US" dirty="0" smtClean="0"/>
              <a:t>Military</a:t>
            </a:r>
          </a:p>
          <a:p>
            <a:r>
              <a:rPr lang="en-US" dirty="0" smtClean="0"/>
              <a:t>Peasants</a:t>
            </a:r>
          </a:p>
          <a:p>
            <a:pPr lvl="1"/>
            <a:r>
              <a:rPr lang="en-US" dirty="0" smtClean="0"/>
              <a:t>“Middle East” area</a:t>
            </a:r>
          </a:p>
          <a:p>
            <a:pPr lvl="1"/>
            <a:r>
              <a:rPr lang="en-US" dirty="0" smtClean="0"/>
              <a:t>Religious</a:t>
            </a:r>
          </a:p>
          <a:p>
            <a:pPr lvl="1">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rot="645217">
            <a:off x="-461085" y="1030269"/>
            <a:ext cx="8229600" cy="4816824"/>
          </a:xfr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normAutofit/>
          </a:bodyPr>
          <a:lstStyle/>
          <a:p>
            <a:r>
              <a:rPr lang="en-US" sz="6000" dirty="0" smtClean="0"/>
              <a:t>‘Would that sickness, age, and death might be forever bound.” </a:t>
            </a: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Siddhartha Gautama</a:t>
            </a:r>
            <a:endParaRPr lang="en-US" dirty="0"/>
          </a:p>
        </p:txBody>
      </p:sp>
      <p:sp>
        <p:nvSpPr>
          <p:cNvPr id="3" name="Content Placeholder 2"/>
          <p:cNvSpPr>
            <a:spLocks noGrp="1"/>
          </p:cNvSpPr>
          <p:nvPr>
            <p:ph idx="1"/>
          </p:nvPr>
        </p:nvSpPr>
        <p:spPr/>
        <p:txBody>
          <a:bodyPr/>
          <a:lstStyle/>
          <a:p>
            <a:r>
              <a:rPr lang="en-US" dirty="0" smtClean="0"/>
              <a:t>Background continued…</a:t>
            </a:r>
          </a:p>
          <a:p>
            <a:pPr lvl="1"/>
            <a:r>
              <a:rPr lang="en-US" dirty="0" smtClean="0"/>
              <a:t>Ascetic –self-denial practices</a:t>
            </a:r>
          </a:p>
          <a:p>
            <a:pPr lvl="2"/>
            <a:r>
              <a:rPr lang="en-US" dirty="0" smtClean="0"/>
              <a:t>Fasting</a:t>
            </a:r>
          </a:p>
          <a:p>
            <a:pPr lvl="1"/>
            <a:r>
              <a:rPr lang="en-US" dirty="0" smtClean="0"/>
              <a:t>Intense meditation</a:t>
            </a:r>
          </a:p>
          <a:p>
            <a:pPr lvl="2"/>
            <a:r>
              <a:rPr lang="en-US" dirty="0" smtClean="0"/>
              <a:t>Under a tree he finds “enlightenment”</a:t>
            </a:r>
          </a:p>
          <a:p>
            <a:pPr lvl="1"/>
            <a:r>
              <a:rPr lang="en-US" dirty="0" smtClean="0"/>
              <a:t>Spends rest of his life preaching and teaching what he learned.</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1219200"/>
            <a:ext cx="8229600" cy="3352800"/>
          </a:xfr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rmAutofit fontScale="90000"/>
          </a:bodyPr>
          <a:lstStyle/>
          <a:p>
            <a:r>
              <a:rPr lang="en-US" dirty="0" smtClean="0"/>
              <a:t>“Do not go by what is handed down, nor by the authority of your traditional teachings. When you know yourselves, ‘These teachings are good or not good,’ only then accept or reject them.” ”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Buddhism</a:t>
            </a:r>
            <a:endParaRPr lang="en-US" dirty="0"/>
          </a:p>
        </p:txBody>
      </p:sp>
      <p:sp>
        <p:nvSpPr>
          <p:cNvPr id="3" name="Content Placeholder 2"/>
          <p:cNvSpPr>
            <a:spLocks noGrp="1"/>
          </p:cNvSpPr>
          <p:nvPr>
            <p:ph idx="1"/>
          </p:nvPr>
        </p:nvSpPr>
        <p:spPr/>
        <p:txBody>
          <a:bodyPr/>
          <a:lstStyle/>
          <a:p>
            <a:r>
              <a:rPr lang="en-US" dirty="0" smtClean="0"/>
              <a:t>Denial of the material world</a:t>
            </a:r>
          </a:p>
          <a:p>
            <a:r>
              <a:rPr lang="en-US" dirty="0" err="1" smtClean="0"/>
              <a:t>Bodhi</a:t>
            </a:r>
            <a:r>
              <a:rPr lang="en-US" dirty="0" smtClean="0"/>
              <a:t>  or Wisdom– when you let go of the world.</a:t>
            </a:r>
          </a:p>
          <a:p>
            <a:r>
              <a:rPr lang="en-US" dirty="0" smtClean="0"/>
              <a:t>Nirvana – Ultimate state of reality</a:t>
            </a:r>
          </a:p>
          <a:p>
            <a:pPr lvl="1"/>
            <a:r>
              <a:rPr lang="en-US" dirty="0" smtClean="0"/>
              <a:t>End of self and great reunion with soul</a:t>
            </a:r>
          </a:p>
          <a:p>
            <a:r>
              <a:rPr lang="en-US" dirty="0" smtClean="0"/>
              <a:t>Four noble truths</a:t>
            </a:r>
          </a:p>
          <a:p>
            <a:r>
              <a:rPr lang="en-US" dirty="0" smtClean="0"/>
              <a:t>Eightfold Path (Middle Path)</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Noble Truths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Life is suffering</a:t>
            </a:r>
          </a:p>
          <a:p>
            <a:pPr marL="514350" indent="-514350">
              <a:buFont typeface="+mj-lt"/>
              <a:buAutoNum type="arabicPeriod"/>
            </a:pPr>
            <a:r>
              <a:rPr lang="en-US" dirty="0" smtClean="0"/>
              <a:t>Suffering is caused by our desire</a:t>
            </a:r>
          </a:p>
          <a:p>
            <a:pPr marL="514350" indent="-514350">
              <a:buFont typeface="+mj-lt"/>
              <a:buAutoNum type="arabicPeriod"/>
            </a:pPr>
            <a:r>
              <a:rPr lang="en-US" dirty="0" smtClean="0"/>
              <a:t>End selfish desire and end suffering</a:t>
            </a:r>
          </a:p>
          <a:p>
            <a:pPr marL="514350" indent="-514350">
              <a:buFont typeface="+mj-lt"/>
              <a:buAutoNum type="arabicPeriod"/>
            </a:pPr>
            <a:r>
              <a:rPr lang="en-US" dirty="0" smtClean="0"/>
              <a:t>How? Follow the middle path</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Path </a:t>
            </a:r>
            <a:endParaRPr lang="en-US" dirty="0"/>
          </a:p>
        </p:txBody>
      </p:sp>
      <p:sp>
        <p:nvSpPr>
          <p:cNvPr id="3" name="Content Placeholder 2"/>
          <p:cNvSpPr>
            <a:spLocks noGrp="1"/>
          </p:cNvSpPr>
          <p:nvPr>
            <p:ph idx="1"/>
          </p:nvPr>
        </p:nvSpPr>
        <p:spPr/>
        <p:txBody>
          <a:bodyPr>
            <a:normAutofit lnSpcReduction="10000"/>
          </a:bodyPr>
          <a:lstStyle/>
          <a:p>
            <a:r>
              <a:rPr lang="en-US" dirty="0" smtClean="0"/>
              <a:t>Right:</a:t>
            </a:r>
          </a:p>
          <a:p>
            <a:pPr marL="914400" lvl="1" indent="-514350">
              <a:buFont typeface="+mj-lt"/>
              <a:buAutoNum type="arabicPeriod"/>
            </a:pPr>
            <a:r>
              <a:rPr lang="en-US" dirty="0" smtClean="0"/>
              <a:t>View</a:t>
            </a:r>
          </a:p>
          <a:p>
            <a:pPr marL="914400" lvl="1" indent="-514350">
              <a:buFont typeface="+mj-lt"/>
              <a:buAutoNum type="arabicPeriod"/>
            </a:pPr>
            <a:r>
              <a:rPr lang="en-US" dirty="0" smtClean="0"/>
              <a:t>Intention</a:t>
            </a:r>
          </a:p>
          <a:p>
            <a:pPr marL="914400" lvl="1" indent="-514350">
              <a:buFont typeface="+mj-lt"/>
              <a:buAutoNum type="arabicPeriod"/>
            </a:pPr>
            <a:r>
              <a:rPr lang="en-US" dirty="0" smtClean="0"/>
              <a:t>Speech</a:t>
            </a:r>
          </a:p>
          <a:p>
            <a:pPr marL="914400" lvl="1" indent="-514350">
              <a:buFont typeface="+mj-lt"/>
              <a:buAutoNum type="arabicPeriod"/>
            </a:pPr>
            <a:r>
              <a:rPr lang="en-US" dirty="0" smtClean="0"/>
              <a:t>Action</a:t>
            </a:r>
          </a:p>
          <a:p>
            <a:pPr marL="914400" lvl="1" indent="-514350">
              <a:buFont typeface="+mj-lt"/>
              <a:buAutoNum type="arabicPeriod"/>
            </a:pPr>
            <a:r>
              <a:rPr lang="en-US" dirty="0" smtClean="0"/>
              <a:t>Livelihood</a:t>
            </a:r>
          </a:p>
          <a:p>
            <a:pPr marL="914400" lvl="1" indent="-514350">
              <a:buFont typeface="+mj-lt"/>
              <a:buAutoNum type="arabicPeriod"/>
            </a:pPr>
            <a:r>
              <a:rPr lang="en-US" dirty="0" smtClean="0"/>
              <a:t>Effort</a:t>
            </a:r>
          </a:p>
          <a:p>
            <a:pPr marL="914400" lvl="1" indent="-514350">
              <a:buFont typeface="+mj-lt"/>
              <a:buAutoNum type="arabicPeriod"/>
            </a:pPr>
            <a:r>
              <a:rPr lang="en-US" dirty="0" smtClean="0"/>
              <a:t>Mindfulness</a:t>
            </a:r>
          </a:p>
          <a:p>
            <a:pPr marL="914400" lvl="1" indent="-514350">
              <a:buFont typeface="+mj-lt"/>
              <a:buAutoNum type="arabicPeriod"/>
            </a:pPr>
            <a:r>
              <a:rPr lang="en-US" dirty="0" smtClean="0"/>
              <a:t>Concentration</a:t>
            </a:r>
          </a:p>
          <a:p>
            <a:pPr marL="914400" lvl="1" indent="-514350">
              <a:buFont typeface="+mj-lt"/>
              <a:buAutoNum type="arabi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ln>
            <a:noFill/>
          </a:ln>
          <a:effectLst>
            <a:outerShdw blurRad="127000" dist="38100" dir="2700000" algn="ctr">
              <a:srgbClr val="000000">
                <a:alpha val="45000"/>
              </a:srgbClr>
            </a:outerShdw>
            <a:reflection blurRad="6350" stA="52000" endA="300" endPos="3500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p:spPr>
        <p:txBody>
          <a:bodyPr>
            <a:normAutofit/>
          </a:bodyPr>
          <a:lstStyle/>
          <a:p>
            <a:r>
              <a:rPr lang="en-US" sz="8000" dirty="0" smtClean="0"/>
              <a:t>China </a:t>
            </a:r>
            <a:endParaRPr lang="en-US" sz="8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meakinsworld.org.uk/images/worldmap_large.jpg"/>
          <p:cNvPicPr>
            <a:picLocks noChangeAspect="1" noChangeArrowheads="1"/>
          </p:cNvPicPr>
          <p:nvPr/>
        </p:nvPicPr>
        <p:blipFill>
          <a:blip r:embed="rId2"/>
          <a:srcRect/>
          <a:stretch>
            <a:fillRect/>
          </a:stretch>
        </p:blipFill>
        <p:spPr bwMode="auto">
          <a:xfrm>
            <a:off x="0" y="228600"/>
            <a:ext cx="9144000" cy="6400800"/>
          </a:xfrm>
          <a:prstGeom prst="rect">
            <a:avLst/>
          </a:prstGeom>
          <a:noFill/>
        </p:spPr>
      </p:pic>
      <p:sp>
        <p:nvSpPr>
          <p:cNvPr id="3" name="Rectangle 2"/>
          <p:cNvSpPr/>
          <p:nvPr/>
        </p:nvSpPr>
        <p:spPr>
          <a:xfrm>
            <a:off x="6629400" y="1905000"/>
            <a:ext cx="1447800" cy="99060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ndrew-rabatin.net/INTERNATIONAL-TRAVEL-PHOTOS/ASIA/CHENDU-CHINA-PANDA-Complex/chengdu-panda-reserve-map/86508178_RBgkx-L-1.jpg"/>
          <p:cNvPicPr>
            <a:picLocks noChangeAspect="1" noChangeArrowheads="1"/>
          </p:cNvPicPr>
          <p:nvPr/>
        </p:nvPicPr>
        <p:blipFill>
          <a:blip r:embed="rId2"/>
          <a:srcRect/>
          <a:stretch>
            <a:fillRect/>
          </a:stretch>
        </p:blipFill>
        <p:spPr bwMode="auto">
          <a:xfrm>
            <a:off x="0" y="0"/>
            <a:ext cx="9112182" cy="6858000"/>
          </a:xfrm>
          <a:prstGeom prst="rect">
            <a:avLst/>
          </a:prstGeom>
          <a:noFill/>
        </p:spPr>
      </p:pic>
      <p:pic>
        <p:nvPicPr>
          <p:cNvPr id="1028" name="Picture 4" descr="http://farm6.static.flickr.com/5178/5576104406_b96c2cedfc.jpg"/>
          <p:cNvPicPr>
            <a:picLocks noChangeAspect="1" noChangeArrowheads="1"/>
          </p:cNvPicPr>
          <p:nvPr/>
        </p:nvPicPr>
        <p:blipFill>
          <a:blip r:embed="rId3"/>
          <a:srcRect/>
          <a:stretch>
            <a:fillRect/>
          </a:stretch>
        </p:blipFill>
        <p:spPr bwMode="auto">
          <a:xfrm>
            <a:off x="685800" y="179222"/>
            <a:ext cx="7467600" cy="621304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ppt_x</p:attrName>
                                        </p:attrNameLst>
                                      </p:cBhvr>
                                      <p:tavLst>
                                        <p:tav tm="0">
                                          <p:val>
                                            <p:strVal val="#ppt_x-.2"/>
                                          </p:val>
                                        </p:tav>
                                        <p:tav tm="100000">
                                          <p:val>
                                            <p:strVal val="#ppt_x"/>
                                          </p:val>
                                        </p:tav>
                                      </p:tavLst>
                                    </p:anim>
                                    <p:anim calcmode="lin" valueType="num">
                                      <p:cBhvr>
                                        <p:cTn id="8"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r>
              <a:rPr lang="en-US" dirty="0" smtClean="0"/>
              <a:t>Early Chinese Civilizations and Dynasties</a:t>
            </a:r>
            <a:endParaRPr lang="en-US" dirty="0"/>
          </a:p>
        </p:txBody>
      </p:sp>
      <p:sp>
        <p:nvSpPr>
          <p:cNvPr id="3" name="Content Placeholder 2"/>
          <p:cNvSpPr>
            <a:spLocks noGrp="1"/>
          </p:cNvSpPr>
          <p:nvPr>
            <p:ph idx="1"/>
          </p:nvPr>
        </p:nvSpPr>
        <p:spPr/>
        <p:txBody>
          <a:bodyPr/>
          <a:lstStyle/>
          <a:p>
            <a:r>
              <a:rPr lang="en-US" dirty="0" smtClean="0"/>
              <a:t>Shang</a:t>
            </a:r>
          </a:p>
          <a:p>
            <a:r>
              <a:rPr lang="en-US" dirty="0" smtClean="0"/>
              <a:t>Zhou </a:t>
            </a:r>
          </a:p>
          <a:p>
            <a:r>
              <a:rPr lang="en-US" dirty="0" smtClean="0"/>
              <a:t>Qin </a:t>
            </a:r>
          </a:p>
          <a:p>
            <a:r>
              <a:rPr lang="en-US" dirty="0" smtClean="0"/>
              <a:t>Han  </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www.bristolstories.org/site_images/big_world_map.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cxnSp>
        <p:nvCxnSpPr>
          <p:cNvPr id="6" name="Straight Connector 5"/>
          <p:cNvCxnSpPr/>
          <p:nvPr/>
        </p:nvCxnSpPr>
        <p:spPr>
          <a:xfrm rot="5400000">
            <a:off x="3276600" y="3429000"/>
            <a:ext cx="6858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447800" y="3581400"/>
            <a:ext cx="7162800" cy="1588"/>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0.tqn.com/d/geography/1/0/Q/K/china.jpg"/>
          <p:cNvPicPr/>
          <p:nvPr/>
        </p:nvPicPr>
        <p:blipFill>
          <a:blip r:embed="rId2"/>
          <a:srcRect/>
          <a:stretch>
            <a:fillRect/>
          </a:stretch>
        </p:blipFill>
        <p:spPr bwMode="auto">
          <a:xfrm>
            <a:off x="0" y="0"/>
            <a:ext cx="9144000" cy="6858000"/>
          </a:xfrm>
          <a:prstGeom prst="rect">
            <a:avLst/>
          </a:prstGeom>
          <a:ln>
            <a:noFill/>
          </a:ln>
          <a:effectLst>
            <a:softEdge rad="112500"/>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0.tqn.com/d/geography/1/0/Q/K/china.jpg"/>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5" name="Freeform 4"/>
          <p:cNvSpPr/>
          <p:nvPr/>
        </p:nvSpPr>
        <p:spPr>
          <a:xfrm>
            <a:off x="2367116" y="2888226"/>
            <a:ext cx="4018936" cy="833284"/>
          </a:xfrm>
          <a:custGeom>
            <a:avLst/>
            <a:gdLst>
              <a:gd name="connsiteX0" fmla="*/ 4018936 w 4018936"/>
              <a:gd name="connsiteY0" fmla="*/ 518651 h 833284"/>
              <a:gd name="connsiteX1" fmla="*/ 3546987 w 4018936"/>
              <a:gd name="connsiteY1" fmla="*/ 533400 h 833284"/>
              <a:gd name="connsiteX2" fmla="*/ 2927555 w 4018936"/>
              <a:gd name="connsiteY2" fmla="*/ 769374 h 833284"/>
              <a:gd name="connsiteX3" fmla="*/ 2765323 w 4018936"/>
              <a:gd name="connsiteY3" fmla="*/ 179439 h 833284"/>
              <a:gd name="connsiteX4" fmla="*/ 1998407 w 4018936"/>
              <a:gd name="connsiteY4" fmla="*/ 46703 h 833284"/>
              <a:gd name="connsiteX5" fmla="*/ 1747684 w 4018936"/>
              <a:gd name="connsiteY5" fmla="*/ 459658 h 833284"/>
              <a:gd name="connsiteX6" fmla="*/ 1806678 w 4018936"/>
              <a:gd name="connsiteY6" fmla="*/ 562897 h 833284"/>
              <a:gd name="connsiteX7" fmla="*/ 1172497 w 4018936"/>
              <a:gd name="connsiteY7" fmla="*/ 607142 h 833284"/>
              <a:gd name="connsiteX8" fmla="*/ 1275736 w 4018936"/>
              <a:gd name="connsiteY8" fmla="*/ 828368 h 833284"/>
              <a:gd name="connsiteX9" fmla="*/ 199103 w 4018936"/>
              <a:gd name="connsiteY9" fmla="*/ 636639 h 833284"/>
              <a:gd name="connsiteX10" fmla="*/ 81116 w 4018936"/>
              <a:gd name="connsiteY10" fmla="*/ 430161 h 83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8936" h="833284">
                <a:moveTo>
                  <a:pt x="4018936" y="518651"/>
                </a:moveTo>
                <a:cubicBezTo>
                  <a:pt x="3873910" y="505132"/>
                  <a:pt x="3728884" y="491613"/>
                  <a:pt x="3546987" y="533400"/>
                </a:cubicBezTo>
                <a:cubicBezTo>
                  <a:pt x="3365090" y="575187"/>
                  <a:pt x="3057832" y="828367"/>
                  <a:pt x="2927555" y="769374"/>
                </a:cubicBezTo>
                <a:cubicBezTo>
                  <a:pt x="2797278" y="710381"/>
                  <a:pt x="2920181" y="299884"/>
                  <a:pt x="2765323" y="179439"/>
                </a:cubicBezTo>
                <a:cubicBezTo>
                  <a:pt x="2610465" y="58994"/>
                  <a:pt x="2168013" y="0"/>
                  <a:pt x="1998407" y="46703"/>
                </a:cubicBezTo>
                <a:cubicBezTo>
                  <a:pt x="1828801" y="93406"/>
                  <a:pt x="1779639" y="373626"/>
                  <a:pt x="1747684" y="459658"/>
                </a:cubicBezTo>
                <a:cubicBezTo>
                  <a:pt x="1715729" y="545690"/>
                  <a:pt x="1902542" y="538316"/>
                  <a:pt x="1806678" y="562897"/>
                </a:cubicBezTo>
                <a:cubicBezTo>
                  <a:pt x="1710814" y="587478"/>
                  <a:pt x="1260987" y="562897"/>
                  <a:pt x="1172497" y="607142"/>
                </a:cubicBezTo>
                <a:cubicBezTo>
                  <a:pt x="1084007" y="651387"/>
                  <a:pt x="1437968" y="823452"/>
                  <a:pt x="1275736" y="828368"/>
                </a:cubicBezTo>
                <a:cubicBezTo>
                  <a:pt x="1113504" y="833284"/>
                  <a:pt x="398206" y="703007"/>
                  <a:pt x="199103" y="636639"/>
                </a:cubicBezTo>
                <a:cubicBezTo>
                  <a:pt x="0" y="570271"/>
                  <a:pt x="40558" y="500216"/>
                  <a:pt x="81116" y="43016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575620" y="3320845"/>
            <a:ext cx="4943167" cy="1354393"/>
          </a:xfrm>
          <a:custGeom>
            <a:avLst/>
            <a:gdLst>
              <a:gd name="connsiteX0" fmla="*/ 4943167 w 4943167"/>
              <a:gd name="connsiteY0" fmla="*/ 867697 h 1354393"/>
              <a:gd name="connsiteX1" fmla="*/ 4515464 w 4943167"/>
              <a:gd name="connsiteY1" fmla="*/ 882445 h 1354393"/>
              <a:gd name="connsiteX2" fmla="*/ 4323735 w 4943167"/>
              <a:gd name="connsiteY2" fmla="*/ 1118420 h 1354393"/>
              <a:gd name="connsiteX3" fmla="*/ 4087761 w 4943167"/>
              <a:gd name="connsiteY3" fmla="*/ 1206910 h 1354393"/>
              <a:gd name="connsiteX4" fmla="*/ 3763296 w 4943167"/>
              <a:gd name="connsiteY4" fmla="*/ 1133168 h 1354393"/>
              <a:gd name="connsiteX5" fmla="*/ 3350341 w 4943167"/>
              <a:gd name="connsiteY5" fmla="*/ 1339645 h 1354393"/>
              <a:gd name="connsiteX6" fmla="*/ 3217606 w 4943167"/>
              <a:gd name="connsiteY6" fmla="*/ 1221658 h 1354393"/>
              <a:gd name="connsiteX7" fmla="*/ 2760406 w 4943167"/>
              <a:gd name="connsiteY7" fmla="*/ 1192161 h 1354393"/>
              <a:gd name="connsiteX8" fmla="*/ 2288457 w 4943167"/>
              <a:gd name="connsiteY8" fmla="*/ 1265903 h 1354393"/>
              <a:gd name="connsiteX9" fmla="*/ 1978741 w 4943167"/>
              <a:gd name="connsiteY9" fmla="*/ 1118420 h 1354393"/>
              <a:gd name="connsiteX10" fmla="*/ 1742767 w 4943167"/>
              <a:gd name="connsiteY10" fmla="*/ 985684 h 1354393"/>
              <a:gd name="connsiteX11" fmla="*/ 1639528 w 4943167"/>
              <a:gd name="connsiteY11" fmla="*/ 749710 h 1354393"/>
              <a:gd name="connsiteX12" fmla="*/ 1610032 w 4943167"/>
              <a:gd name="connsiteY12" fmla="*/ 1000432 h 1354393"/>
              <a:gd name="connsiteX13" fmla="*/ 1388806 w 4943167"/>
              <a:gd name="connsiteY13" fmla="*/ 941439 h 1354393"/>
              <a:gd name="connsiteX14" fmla="*/ 1020096 w 4943167"/>
              <a:gd name="connsiteY14" fmla="*/ 808703 h 1354393"/>
              <a:gd name="connsiteX15" fmla="*/ 562896 w 4943167"/>
              <a:gd name="connsiteY15" fmla="*/ 263013 h 1354393"/>
              <a:gd name="connsiteX16" fmla="*/ 341670 w 4943167"/>
              <a:gd name="connsiteY16" fmla="*/ 100781 h 1354393"/>
              <a:gd name="connsiteX17" fmla="*/ 179438 w 4943167"/>
              <a:gd name="connsiteY17" fmla="*/ 12290 h 1354393"/>
              <a:gd name="connsiteX18" fmla="*/ 17206 w 4943167"/>
              <a:gd name="connsiteY18" fmla="*/ 27039 h 1354393"/>
              <a:gd name="connsiteX19" fmla="*/ 76199 w 4943167"/>
              <a:gd name="connsiteY19" fmla="*/ 27039 h 1354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43167" h="1354393">
                <a:moveTo>
                  <a:pt x="4943167" y="867697"/>
                </a:moveTo>
                <a:cubicBezTo>
                  <a:pt x="4780935" y="854177"/>
                  <a:pt x="4618703" y="840658"/>
                  <a:pt x="4515464" y="882445"/>
                </a:cubicBezTo>
                <a:cubicBezTo>
                  <a:pt x="4412225" y="924232"/>
                  <a:pt x="4395019" y="1064343"/>
                  <a:pt x="4323735" y="1118420"/>
                </a:cubicBezTo>
                <a:cubicBezTo>
                  <a:pt x="4252451" y="1172497"/>
                  <a:pt x="4181167" y="1204452"/>
                  <a:pt x="4087761" y="1206910"/>
                </a:cubicBezTo>
                <a:cubicBezTo>
                  <a:pt x="3994355" y="1209368"/>
                  <a:pt x="3886199" y="1111046"/>
                  <a:pt x="3763296" y="1133168"/>
                </a:cubicBezTo>
                <a:cubicBezTo>
                  <a:pt x="3640393" y="1155290"/>
                  <a:pt x="3441289" y="1324897"/>
                  <a:pt x="3350341" y="1339645"/>
                </a:cubicBezTo>
                <a:cubicBezTo>
                  <a:pt x="3259393" y="1354393"/>
                  <a:pt x="3315929" y="1246239"/>
                  <a:pt x="3217606" y="1221658"/>
                </a:cubicBezTo>
                <a:cubicBezTo>
                  <a:pt x="3119284" y="1197077"/>
                  <a:pt x="2915264" y="1184787"/>
                  <a:pt x="2760406" y="1192161"/>
                </a:cubicBezTo>
                <a:cubicBezTo>
                  <a:pt x="2605548" y="1199535"/>
                  <a:pt x="2418734" y="1278193"/>
                  <a:pt x="2288457" y="1265903"/>
                </a:cubicBezTo>
                <a:cubicBezTo>
                  <a:pt x="2158180" y="1253613"/>
                  <a:pt x="2069689" y="1165123"/>
                  <a:pt x="1978741" y="1118420"/>
                </a:cubicBezTo>
                <a:cubicBezTo>
                  <a:pt x="1887793" y="1071717"/>
                  <a:pt x="1799303" y="1047136"/>
                  <a:pt x="1742767" y="985684"/>
                </a:cubicBezTo>
                <a:cubicBezTo>
                  <a:pt x="1686232" y="924232"/>
                  <a:pt x="1661650" y="747252"/>
                  <a:pt x="1639528" y="749710"/>
                </a:cubicBezTo>
                <a:cubicBezTo>
                  <a:pt x="1617406" y="752168"/>
                  <a:pt x="1651819" y="968477"/>
                  <a:pt x="1610032" y="1000432"/>
                </a:cubicBezTo>
                <a:cubicBezTo>
                  <a:pt x="1568245" y="1032387"/>
                  <a:pt x="1487129" y="973394"/>
                  <a:pt x="1388806" y="941439"/>
                </a:cubicBezTo>
                <a:cubicBezTo>
                  <a:pt x="1290483" y="909484"/>
                  <a:pt x="1157748" y="921774"/>
                  <a:pt x="1020096" y="808703"/>
                </a:cubicBezTo>
                <a:cubicBezTo>
                  <a:pt x="882444" y="695632"/>
                  <a:pt x="675967" y="381000"/>
                  <a:pt x="562896" y="263013"/>
                </a:cubicBezTo>
                <a:cubicBezTo>
                  <a:pt x="449825" y="145026"/>
                  <a:pt x="405580" y="142568"/>
                  <a:pt x="341670" y="100781"/>
                </a:cubicBezTo>
                <a:cubicBezTo>
                  <a:pt x="277760" y="58994"/>
                  <a:pt x="233515" y="24580"/>
                  <a:pt x="179438" y="12290"/>
                </a:cubicBezTo>
                <a:cubicBezTo>
                  <a:pt x="125361" y="0"/>
                  <a:pt x="34413" y="24581"/>
                  <a:pt x="17206" y="27039"/>
                </a:cubicBezTo>
                <a:cubicBezTo>
                  <a:pt x="0" y="29497"/>
                  <a:pt x="38099" y="28268"/>
                  <a:pt x="76199" y="2703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Isosceles Triangle 6"/>
          <p:cNvSpPr/>
          <p:nvPr/>
        </p:nvSpPr>
        <p:spPr>
          <a:xfrm>
            <a:off x="0" y="3581400"/>
            <a:ext cx="1060704" cy="914400"/>
          </a:xfrm>
          <a:prstGeom prst="triangle">
            <a:avLst/>
          </a:prstGeom>
          <a:solidFill>
            <a:schemeClr val="accent6">
              <a:lumMod val="5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Isosceles Triangle 7"/>
          <p:cNvSpPr/>
          <p:nvPr/>
        </p:nvSpPr>
        <p:spPr>
          <a:xfrm>
            <a:off x="228600" y="3886200"/>
            <a:ext cx="1060704" cy="914400"/>
          </a:xfrm>
          <a:prstGeom prst="triangle">
            <a:avLst/>
          </a:prstGeom>
          <a:solidFill>
            <a:schemeClr val="accent6">
              <a:lumMod val="5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Isosceles Triangle 8"/>
          <p:cNvSpPr/>
          <p:nvPr/>
        </p:nvSpPr>
        <p:spPr>
          <a:xfrm>
            <a:off x="685800" y="4114800"/>
            <a:ext cx="1060704" cy="914400"/>
          </a:xfrm>
          <a:prstGeom prst="triangle">
            <a:avLst/>
          </a:prstGeom>
          <a:solidFill>
            <a:schemeClr val="accent6">
              <a:lumMod val="5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Isosceles Triangle 9"/>
          <p:cNvSpPr/>
          <p:nvPr/>
        </p:nvSpPr>
        <p:spPr>
          <a:xfrm>
            <a:off x="1066800" y="4419600"/>
            <a:ext cx="1060704" cy="914400"/>
          </a:xfrm>
          <a:prstGeom prst="triangle">
            <a:avLst/>
          </a:prstGeom>
          <a:solidFill>
            <a:schemeClr val="accent6">
              <a:lumMod val="5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a:off x="1447800" y="4572000"/>
            <a:ext cx="1060704" cy="914400"/>
          </a:xfrm>
          <a:prstGeom prst="triangle">
            <a:avLst/>
          </a:prstGeom>
          <a:solidFill>
            <a:schemeClr val="accent6">
              <a:lumMod val="5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Isosceles Triangle 11"/>
          <p:cNvSpPr/>
          <p:nvPr/>
        </p:nvSpPr>
        <p:spPr>
          <a:xfrm>
            <a:off x="0" y="3124200"/>
            <a:ext cx="1060704" cy="914400"/>
          </a:xfrm>
          <a:prstGeom prst="triangle">
            <a:avLst/>
          </a:prstGeom>
          <a:solidFill>
            <a:schemeClr val="accent6">
              <a:lumMod val="5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Isosceles Triangle 12"/>
          <p:cNvSpPr/>
          <p:nvPr/>
        </p:nvSpPr>
        <p:spPr>
          <a:xfrm>
            <a:off x="1676400" y="4724400"/>
            <a:ext cx="1060704" cy="914400"/>
          </a:xfrm>
          <a:prstGeom prst="triangle">
            <a:avLst/>
          </a:prstGeom>
          <a:solidFill>
            <a:schemeClr val="accent6">
              <a:lumMod val="5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Isosceles Triangle 13"/>
          <p:cNvSpPr/>
          <p:nvPr/>
        </p:nvSpPr>
        <p:spPr>
          <a:xfrm>
            <a:off x="2438400" y="4648200"/>
            <a:ext cx="1060704" cy="914400"/>
          </a:xfrm>
          <a:prstGeom prst="triangle">
            <a:avLst/>
          </a:prstGeom>
          <a:solidFill>
            <a:schemeClr val="accent6">
              <a:lumMod val="5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Isosceles Triangle 14"/>
          <p:cNvSpPr/>
          <p:nvPr/>
        </p:nvSpPr>
        <p:spPr>
          <a:xfrm>
            <a:off x="1905000" y="4572000"/>
            <a:ext cx="1060704" cy="914400"/>
          </a:xfrm>
          <a:prstGeom prst="triangle">
            <a:avLst/>
          </a:prstGeom>
          <a:solidFill>
            <a:schemeClr val="accent6">
              <a:lumMod val="5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p:cNvSpPr/>
          <p:nvPr/>
        </p:nvSpPr>
        <p:spPr>
          <a:xfrm>
            <a:off x="1219200" y="3733800"/>
            <a:ext cx="990600" cy="38100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chemeClr val="tx1"/>
                </a:solidFill>
              </a:rPr>
              <a:t>Tibet</a:t>
            </a:r>
            <a:endParaRPr lang="en-US" b="1" dirty="0">
              <a:solidFill>
                <a:schemeClr val="tx1"/>
              </a:solidFill>
            </a:endParaRPr>
          </a:p>
        </p:txBody>
      </p:sp>
      <p:sp>
        <p:nvSpPr>
          <p:cNvPr id="17" name="Rectangle 16"/>
          <p:cNvSpPr/>
          <p:nvPr/>
        </p:nvSpPr>
        <p:spPr>
          <a:xfrm>
            <a:off x="7010400" y="3657600"/>
            <a:ext cx="1600200" cy="3810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tx1"/>
                </a:solidFill>
              </a:rPr>
              <a:t>Pacific Ocean</a:t>
            </a:r>
            <a:endParaRPr lang="en-US" b="1" dirty="0">
              <a:solidFill>
                <a:schemeClr val="tx1"/>
              </a:solidFill>
            </a:endParaRPr>
          </a:p>
        </p:txBody>
      </p:sp>
      <p:sp>
        <p:nvSpPr>
          <p:cNvPr id="18" name="Rectangle 17"/>
          <p:cNvSpPr/>
          <p:nvPr/>
        </p:nvSpPr>
        <p:spPr>
          <a:xfrm rot="20781014">
            <a:off x="5050412" y="2528392"/>
            <a:ext cx="1450782" cy="353417"/>
          </a:xfrm>
          <a:prstGeom prst="rect">
            <a:avLst/>
          </a:prstGeom>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solidFill>
                  <a:schemeClr val="tx1"/>
                </a:solidFill>
              </a:rPr>
              <a:t>Yellow R.</a:t>
            </a:r>
            <a:endParaRPr lang="en-US" b="1" dirty="0">
              <a:solidFill>
                <a:schemeClr val="tx1"/>
              </a:solidFill>
            </a:endParaRPr>
          </a:p>
        </p:txBody>
      </p:sp>
      <p:sp>
        <p:nvSpPr>
          <p:cNvPr id="19" name="Rectangle 18"/>
          <p:cNvSpPr/>
          <p:nvPr/>
        </p:nvSpPr>
        <p:spPr>
          <a:xfrm rot="1176162">
            <a:off x="5063744" y="4839407"/>
            <a:ext cx="1665754" cy="414810"/>
          </a:xfrm>
          <a:prstGeom prst="rect">
            <a:avLst/>
          </a:prstGeom>
          <a:effectLst>
            <a:innerShdw blurRad="63500" dist="50800" dir="27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solidFill>
                  <a:schemeClr val="tx1"/>
                </a:solidFill>
              </a:rPr>
              <a:t>Chang Jiang R. </a:t>
            </a:r>
            <a:endParaRPr lang="en-US" b="1" dirty="0">
              <a:solidFill>
                <a:schemeClr val="tx1"/>
              </a:solidFill>
            </a:endParaRPr>
          </a:p>
        </p:txBody>
      </p:sp>
      <p:sp>
        <p:nvSpPr>
          <p:cNvPr id="20" name="Title 3"/>
          <p:cNvSpPr txBox="1">
            <a:spLocks/>
          </p:cNvSpPr>
          <p:nvPr/>
        </p:nvSpPr>
        <p:spPr>
          <a:xfrm>
            <a:off x="1905000" y="304800"/>
            <a:ext cx="3581400" cy="12954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3"/>
          </a:lnRef>
          <a:fillRef idx="3">
            <a:schemeClr val="accent3"/>
          </a:fillRef>
          <a:effectRef idx="2">
            <a:schemeClr val="accent3"/>
          </a:effectRef>
          <a:fontRef idx="minor">
            <a:schemeClr val="lt1"/>
          </a:fontRef>
        </p:style>
        <p:txBody>
          <a:bodyP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none" spc="0" normalizeH="0" baseline="0" noProof="0" dirty="0" smtClean="0">
                <a:ln>
                  <a:noFill/>
                </a:ln>
                <a:solidFill>
                  <a:schemeClr val="tx1"/>
                </a:solidFill>
                <a:effectLst/>
                <a:uLnTx/>
                <a:uFillTx/>
                <a:latin typeface="+mj-lt"/>
                <a:ea typeface="+mj-ea"/>
                <a:cs typeface="+mj-cs"/>
              </a:rPr>
              <a:t>China </a:t>
            </a:r>
            <a:endParaRPr kumimoji="0" lang="en-US" sz="80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Right Arrow 21"/>
          <p:cNvSpPr/>
          <p:nvPr/>
        </p:nvSpPr>
        <p:spPr>
          <a:xfrm rot="390502">
            <a:off x="2133600" y="3657600"/>
            <a:ext cx="3276600" cy="484632"/>
          </a:xfrm>
          <a:prstGeom prst="rightArrow">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Early Civilization begins here</a:t>
            </a:r>
            <a:endParaRPr lang="en-US" dirty="0"/>
          </a:p>
        </p:txBody>
      </p:sp>
      <p:sp>
        <p:nvSpPr>
          <p:cNvPr id="21" name="Title 3"/>
          <p:cNvSpPr txBox="1">
            <a:spLocks/>
          </p:cNvSpPr>
          <p:nvPr/>
        </p:nvSpPr>
        <p:spPr>
          <a:xfrm>
            <a:off x="0" y="5181600"/>
            <a:ext cx="3581400" cy="762000"/>
          </a:xfrm>
          <a:prstGeom prst="rect">
            <a:avLst/>
          </a:prstGeom>
          <a:solidFill>
            <a:schemeClr val="accent6">
              <a:lumMod val="40000"/>
              <a:lumOff val="6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8000" dirty="0" smtClean="0">
                <a:solidFill>
                  <a:schemeClr val="tx1"/>
                </a:solidFill>
                <a:latin typeface="+mj-lt"/>
                <a:ea typeface="+mj-ea"/>
                <a:cs typeface="+mj-cs"/>
              </a:rPr>
              <a:t>Himalayas</a:t>
            </a:r>
            <a:r>
              <a:rPr kumimoji="0" lang="en-US" sz="8000" b="0" i="0" u="none" strike="noStrike" kern="1200" cap="none" spc="0" normalizeH="0" baseline="0" noProof="0" dirty="0" smtClean="0">
                <a:ln>
                  <a:noFill/>
                </a:ln>
                <a:solidFill>
                  <a:schemeClr val="tx1"/>
                </a:solidFill>
                <a:effectLst/>
                <a:uLnTx/>
                <a:uFillTx/>
                <a:latin typeface="+mj-lt"/>
                <a:ea typeface="+mj-ea"/>
                <a:cs typeface="+mj-cs"/>
              </a:rPr>
              <a:t> </a:t>
            </a:r>
            <a:endParaRPr kumimoji="0" lang="en-US" sz="8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0-#ppt_w/2"/>
                                          </p:val>
                                        </p:tav>
                                        <p:tav tm="100000">
                                          <p:val>
                                            <p:strVal val="#ppt_x"/>
                                          </p:val>
                                        </p:tav>
                                      </p:tavLst>
                                    </p:anim>
                                    <p:anim calcmode="lin" valueType="num">
                                      <p:cBhvr additive="base">
                                        <p:cTn id="3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2" grpId="0" animBg="1"/>
      <p:bldP spid="2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Dynasty</a:t>
            </a:r>
            <a:endParaRPr lang="en-US" dirty="0"/>
          </a:p>
        </p:txBody>
      </p:sp>
      <p:pic>
        <p:nvPicPr>
          <p:cNvPr id="46082" name="Picture 2" descr="http://www.ideachampions.com/weblogs/thinking.jpg"/>
          <p:cNvPicPr>
            <a:picLocks noChangeAspect="1" noChangeArrowheads="1"/>
          </p:cNvPicPr>
          <p:nvPr/>
        </p:nvPicPr>
        <p:blipFill>
          <a:blip r:embed="rId2"/>
          <a:srcRect/>
          <a:stretch>
            <a:fillRect/>
          </a:stretch>
        </p:blipFill>
        <p:spPr bwMode="auto">
          <a:xfrm>
            <a:off x="3200400" y="2895600"/>
            <a:ext cx="4048125" cy="2686051"/>
          </a:xfrm>
          <a:prstGeom prst="rect">
            <a:avLst/>
          </a:prstGeom>
          <a:noFill/>
        </p:spPr>
      </p:pic>
      <p:sp>
        <p:nvSpPr>
          <p:cNvPr id="4" name="Oval Callout 3"/>
          <p:cNvSpPr/>
          <p:nvPr/>
        </p:nvSpPr>
        <p:spPr>
          <a:xfrm>
            <a:off x="5105400" y="0"/>
            <a:ext cx="3810000" cy="3200400"/>
          </a:xfrm>
          <a:prstGeom prst="wedgeEllipseCallout">
            <a:avLst>
              <a:gd name="adj1" fmla="val -59285"/>
              <a:gd name="adj2" fmla="val 789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Dynasty – rulers from the same family or group. </a:t>
            </a:r>
          </a:p>
        </p:txBody>
      </p:sp>
      <p:sp>
        <p:nvSpPr>
          <p:cNvPr id="6" name="Content Placeholder 5"/>
          <p:cNvSpPr>
            <a:spLocks noGrp="1"/>
          </p:cNvSpPr>
          <p:nvPr>
            <p:ph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4"/>
                                        </p:tgtEl>
                                        <p:attrNameLst>
                                          <p:attrName>ppt_x</p:attrName>
                                        </p:attrNameLst>
                                      </p:cBhvr>
                                      <p:tavLst>
                                        <p:tav tm="0">
                                          <p:val>
                                            <p:strVal val="ppt_x"/>
                                          </p:val>
                                        </p:tav>
                                        <p:tav tm="100000">
                                          <p:val>
                                            <p:strVal val="ppt_x"/>
                                          </p:val>
                                        </p:tav>
                                      </p:tavLst>
                                    </p:anim>
                                    <p:anim calcmode="lin" valueType="num">
                                      <p:cBhvr additive="base">
                                        <p:cTn id="15" dur="500"/>
                                        <p:tgtEl>
                                          <p:spTgt spid="4"/>
                                        </p:tgtEl>
                                        <p:attrNameLst>
                                          <p:attrName>ppt_y</p:attrName>
                                        </p:attrNameLst>
                                      </p:cBhvr>
                                      <p:tavLst>
                                        <p:tav tm="0">
                                          <p:val>
                                            <p:strVal val="ppt_y"/>
                                          </p:val>
                                        </p:tav>
                                        <p:tav tm="100000">
                                          <p:val>
                                            <p:strVal val="1+ppt_h/2"/>
                                          </p:val>
                                        </p:tav>
                                      </p:tavLst>
                                    </p:anim>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nodeType="clickEffect">
                                  <p:stCondLst>
                                    <p:cond delay="0"/>
                                  </p:stCondLst>
                                  <p:childTnLst>
                                    <p:animEffect transition="out" filter="box(in)">
                                      <p:cBhvr>
                                        <p:cTn id="20" dur="500"/>
                                        <p:tgtEl>
                                          <p:spTgt spid="46082"/>
                                        </p:tgtEl>
                                      </p:cBhvr>
                                    </p:animEffect>
                                    <p:set>
                                      <p:cBhvr>
                                        <p:cTn id="21" dur="1" fill="hold">
                                          <p:stCondLst>
                                            <p:cond delay="499"/>
                                          </p:stCondLst>
                                        </p:cTn>
                                        <p:tgtEl>
                                          <p:spTgt spid="460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Shang 1650 BC </a:t>
            </a:r>
            <a:endParaRPr lang="en-US" u="sng" dirty="0"/>
          </a:p>
        </p:txBody>
      </p:sp>
      <p:sp>
        <p:nvSpPr>
          <p:cNvPr id="3" name="Content Placeholder 2"/>
          <p:cNvSpPr>
            <a:spLocks noGrp="1"/>
          </p:cNvSpPr>
          <p:nvPr>
            <p:ph idx="1"/>
          </p:nvPr>
        </p:nvSpPr>
        <p:spPr/>
        <p:txBody>
          <a:bodyPr/>
          <a:lstStyle/>
          <a:p>
            <a:r>
              <a:rPr lang="en-US" dirty="0" smtClean="0"/>
              <a:t>Western group moves North and controls China</a:t>
            </a:r>
          </a:p>
          <a:p>
            <a:pPr lvl="1"/>
            <a:r>
              <a:rPr lang="en-US" u="sng" dirty="0" smtClean="0"/>
              <a:t>Yin Yang</a:t>
            </a:r>
          </a:p>
          <a:p>
            <a:pPr lvl="1"/>
            <a:r>
              <a:rPr lang="en-US" dirty="0" smtClean="0"/>
              <a:t> </a:t>
            </a:r>
            <a:r>
              <a:rPr lang="en-US" u="sng" dirty="0" smtClean="0"/>
              <a:t>Ancestor Veneration</a:t>
            </a:r>
          </a:p>
          <a:p>
            <a:pPr lvl="1"/>
            <a:r>
              <a:rPr lang="en-US" dirty="0" smtClean="0"/>
              <a:t>King/Emperor</a:t>
            </a:r>
          </a:p>
          <a:p>
            <a:pPr lvl="1">
              <a:buNone/>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Zhou (JOH or Chou) Dynasty</a:t>
            </a:r>
            <a:endParaRPr lang="en-US" u="sng" dirty="0"/>
          </a:p>
        </p:txBody>
      </p:sp>
      <p:sp>
        <p:nvSpPr>
          <p:cNvPr id="3" name="Content Placeholder 2"/>
          <p:cNvSpPr>
            <a:spLocks noGrp="1"/>
          </p:cNvSpPr>
          <p:nvPr>
            <p:ph idx="1"/>
          </p:nvPr>
        </p:nvSpPr>
        <p:spPr/>
        <p:txBody>
          <a:bodyPr>
            <a:normAutofit fontScale="92500" lnSpcReduction="20000"/>
          </a:bodyPr>
          <a:lstStyle/>
          <a:p>
            <a:r>
              <a:rPr lang="en-US" dirty="0" smtClean="0"/>
              <a:t>1045 B.C. – 256 B.C. (longest in China history)</a:t>
            </a:r>
          </a:p>
          <a:p>
            <a:r>
              <a:rPr lang="en-US" dirty="0" smtClean="0"/>
              <a:t>Divided the territory into sections</a:t>
            </a:r>
          </a:p>
          <a:p>
            <a:pPr lvl="1"/>
            <a:r>
              <a:rPr lang="en-US" dirty="0" smtClean="0"/>
              <a:t>King appointed </a:t>
            </a:r>
            <a:r>
              <a:rPr lang="en-US" b="1" i="1" dirty="0" smtClean="0"/>
              <a:t>governors</a:t>
            </a:r>
            <a:r>
              <a:rPr lang="en-US" dirty="0" smtClean="0"/>
              <a:t> to lead sections</a:t>
            </a:r>
          </a:p>
          <a:p>
            <a:pPr lvl="1"/>
            <a:r>
              <a:rPr lang="en-US" u="sng" dirty="0" smtClean="0"/>
              <a:t>Feudalism begins </a:t>
            </a:r>
          </a:p>
          <a:p>
            <a:r>
              <a:rPr lang="en-US" u="sng" dirty="0" smtClean="0"/>
              <a:t>Silk manufacturing</a:t>
            </a:r>
          </a:p>
          <a:p>
            <a:pPr lvl="1">
              <a:buNone/>
            </a:pPr>
            <a:endParaRPr lang="en-US" dirty="0" smtClean="0"/>
          </a:p>
          <a:p>
            <a:r>
              <a:rPr lang="en-US" b="1" u="sng" dirty="0" smtClean="0"/>
              <a:t>Mandate</a:t>
            </a:r>
            <a:r>
              <a:rPr lang="en-US" u="sng" dirty="0" smtClean="0"/>
              <a:t> (authority) </a:t>
            </a:r>
            <a:r>
              <a:rPr lang="en-US" b="1" u="sng" dirty="0" smtClean="0"/>
              <a:t>from heaven </a:t>
            </a:r>
          </a:p>
          <a:p>
            <a:pPr lvl="1"/>
            <a:r>
              <a:rPr lang="en-US" dirty="0" smtClean="0"/>
              <a:t>Heaven kept order through the Zhou king</a:t>
            </a:r>
          </a:p>
          <a:p>
            <a:pPr lvl="2"/>
            <a:r>
              <a:rPr lang="en-US" dirty="0" smtClean="0"/>
              <a:t>King must rule by “Dao” the right way</a:t>
            </a:r>
          </a:p>
          <a:p>
            <a:pPr lvl="1"/>
            <a:r>
              <a:rPr lang="en-US" dirty="0" smtClean="0"/>
              <a:t>Bad dynasties lost their mandate good ones keep it.</a:t>
            </a:r>
          </a:p>
          <a:p>
            <a:pPr lvl="1"/>
            <a:endParaRPr lang="en-US" dirty="0" smtClean="0"/>
          </a:p>
          <a:p>
            <a:pPr lvl="1"/>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http://blogs.oswaltacademy.org/groups/navarro/wiki/c54df/images/40432.png"/>
          <p:cNvPicPr>
            <a:picLocks noChangeAspect="1" noChangeArrowheads="1"/>
          </p:cNvPicPr>
          <p:nvPr/>
        </p:nvPicPr>
        <p:blipFill>
          <a:blip r:embed="rId2"/>
          <a:srcRect/>
          <a:stretch>
            <a:fillRect/>
          </a:stretch>
        </p:blipFill>
        <p:spPr bwMode="auto">
          <a:xfrm>
            <a:off x="1143000" y="228600"/>
            <a:ext cx="6477000" cy="6096002"/>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Qin (Chin) Dynasty</a:t>
            </a:r>
            <a:endParaRPr lang="en-US" u="sng" dirty="0"/>
          </a:p>
        </p:txBody>
      </p:sp>
      <p:sp>
        <p:nvSpPr>
          <p:cNvPr id="3" name="Content Placeholder 2"/>
          <p:cNvSpPr>
            <a:spLocks noGrp="1"/>
          </p:cNvSpPr>
          <p:nvPr>
            <p:ph idx="1"/>
          </p:nvPr>
        </p:nvSpPr>
        <p:spPr/>
        <p:txBody>
          <a:bodyPr/>
          <a:lstStyle/>
          <a:p>
            <a:r>
              <a:rPr lang="en-US" dirty="0" smtClean="0"/>
              <a:t>221 B.C.- 206 B.C. </a:t>
            </a:r>
          </a:p>
          <a:p>
            <a:r>
              <a:rPr lang="en-US" dirty="0" smtClean="0"/>
              <a:t>Qin </a:t>
            </a:r>
            <a:r>
              <a:rPr lang="en-US" u="sng" dirty="0" smtClean="0"/>
              <a:t>Shi </a:t>
            </a:r>
            <a:r>
              <a:rPr lang="en-US" u="sng" dirty="0" err="1" smtClean="0"/>
              <a:t>Huangdi</a:t>
            </a:r>
            <a:r>
              <a:rPr lang="en-US" u="sng" dirty="0" smtClean="0"/>
              <a:t> </a:t>
            </a:r>
            <a:r>
              <a:rPr lang="en-US" dirty="0" smtClean="0"/>
              <a:t>(one man)</a:t>
            </a:r>
          </a:p>
          <a:p>
            <a:r>
              <a:rPr lang="en-US" u="sng" dirty="0" smtClean="0"/>
              <a:t>United China</a:t>
            </a:r>
          </a:p>
          <a:p>
            <a:pPr lvl="1"/>
            <a:r>
              <a:rPr lang="en-US" dirty="0" smtClean="0"/>
              <a:t>One currency (Money)</a:t>
            </a:r>
          </a:p>
          <a:p>
            <a:pPr lvl="1"/>
            <a:r>
              <a:rPr lang="en-US" dirty="0" smtClean="0"/>
              <a:t>Built Roads</a:t>
            </a:r>
          </a:p>
          <a:p>
            <a:pPr lvl="1"/>
            <a:r>
              <a:rPr lang="en-US" dirty="0" smtClean="0"/>
              <a:t>Great Wall (in North) </a:t>
            </a:r>
          </a:p>
          <a:p>
            <a:pPr lvl="1"/>
            <a:r>
              <a:rPr lang="en-US" dirty="0" smtClean="0"/>
              <a:t>Established </a:t>
            </a:r>
            <a:r>
              <a:rPr lang="en-US" b="1" i="1" dirty="0" smtClean="0"/>
              <a:t>Legalism</a:t>
            </a:r>
            <a:r>
              <a:rPr lang="en-US" dirty="0" smtClean="0"/>
              <a:t> as official ideology</a:t>
            </a:r>
          </a:p>
          <a:p>
            <a:pPr lvl="1"/>
            <a:r>
              <a:rPr lang="en-US" dirty="0" smtClean="0"/>
              <a:t>People rule based on </a:t>
            </a:r>
            <a:r>
              <a:rPr lang="en-US" b="1" i="1" dirty="0" smtClean="0"/>
              <a:t>merit</a:t>
            </a:r>
            <a:r>
              <a:rPr lang="en-US" dirty="0" smtClean="0"/>
              <a:t> not family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Han 206 BC</a:t>
            </a:r>
            <a:endParaRPr lang="en-US" u="sng" dirty="0"/>
          </a:p>
        </p:txBody>
      </p:sp>
      <p:sp>
        <p:nvSpPr>
          <p:cNvPr id="3" name="Content Placeholder 2"/>
          <p:cNvSpPr>
            <a:spLocks noGrp="1"/>
          </p:cNvSpPr>
          <p:nvPr>
            <p:ph idx="1"/>
          </p:nvPr>
        </p:nvSpPr>
        <p:spPr/>
        <p:txBody>
          <a:bodyPr/>
          <a:lstStyle/>
          <a:p>
            <a:r>
              <a:rPr lang="en-US" dirty="0" smtClean="0"/>
              <a:t>Emperor </a:t>
            </a:r>
            <a:r>
              <a:rPr lang="en-US" u="sng" dirty="0" err="1" smtClean="0"/>
              <a:t>Wudi</a:t>
            </a:r>
            <a:r>
              <a:rPr lang="en-US" u="sng" dirty="0" smtClean="0"/>
              <a:t> </a:t>
            </a:r>
          </a:p>
          <a:p>
            <a:r>
              <a:rPr lang="en-US" dirty="0" smtClean="0"/>
              <a:t>Expanded the empire </a:t>
            </a:r>
          </a:p>
          <a:p>
            <a:r>
              <a:rPr lang="en-US" u="sng" dirty="0" smtClean="0"/>
              <a:t>Confucianism</a:t>
            </a:r>
            <a:r>
              <a:rPr lang="en-US" dirty="0" smtClean="0"/>
              <a:t> the system of belief </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Philosophies (Religions) </a:t>
            </a:r>
            <a:endParaRPr lang="en-US" u="sng" dirty="0"/>
          </a:p>
        </p:txBody>
      </p:sp>
      <p:sp>
        <p:nvSpPr>
          <p:cNvPr id="3" name="Content Placeholder 2"/>
          <p:cNvSpPr>
            <a:spLocks noGrp="1"/>
          </p:cNvSpPr>
          <p:nvPr>
            <p:ph idx="1"/>
          </p:nvPr>
        </p:nvSpPr>
        <p:spPr/>
        <p:txBody>
          <a:bodyPr/>
          <a:lstStyle/>
          <a:p>
            <a:pPr>
              <a:buNone/>
            </a:pPr>
            <a:r>
              <a:rPr lang="en-US" b="1" u="sng" dirty="0" smtClean="0"/>
              <a:t>Confucianism</a:t>
            </a:r>
          </a:p>
          <a:p>
            <a:r>
              <a:rPr lang="en-US" dirty="0" smtClean="0"/>
              <a:t>Born in 551 B.C.</a:t>
            </a:r>
          </a:p>
          <a:p>
            <a:r>
              <a:rPr lang="en-US" dirty="0" smtClean="0"/>
              <a:t>Known as first Teacher or Master</a:t>
            </a:r>
          </a:p>
          <a:p>
            <a:r>
              <a:rPr lang="en-US" dirty="0" smtClean="0"/>
              <a:t>Not concern with spiritual </a:t>
            </a:r>
          </a:p>
          <a:p>
            <a:r>
              <a:rPr lang="en-US" dirty="0" smtClean="0"/>
              <a:t>Taught </a:t>
            </a:r>
          </a:p>
          <a:p>
            <a:pPr lvl="1"/>
            <a:r>
              <a:rPr lang="en-US" u="sng" dirty="0" smtClean="0"/>
              <a:t>Duty – needs of family and community over self</a:t>
            </a:r>
          </a:p>
          <a:p>
            <a:pPr lvl="2"/>
            <a:r>
              <a:rPr lang="en-US" u="sng" dirty="0" smtClean="0"/>
              <a:t>Work Ethic to improve life on earth </a:t>
            </a:r>
          </a:p>
          <a:p>
            <a:endParaRPr lang="en-US" dirty="0" smtClean="0"/>
          </a:p>
          <a:p>
            <a:pPr lvl="2"/>
            <a:endParaRPr lang="en-US" dirty="0" smtClean="0"/>
          </a:p>
          <a:p>
            <a:pPr marL="1828800" lvl="3" indent="-457200">
              <a:buFont typeface="+mj-lt"/>
              <a:buAutoNum type="arabi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457200"/>
            <a:ext cx="8610600" cy="5410200"/>
          </a:xfr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rmAutofit fontScale="90000"/>
          </a:bodyPr>
          <a:lstStyle/>
          <a:p>
            <a:r>
              <a:rPr lang="en-US" dirty="0" smtClean="0"/>
              <a:t>“If there is righteousness in the heart, there will be beauty in the character. If there is beauty in the character, there will be harmony in the home. If there is harmony in the home, there will be order in the nation. If there is order in the nation, there will be peace in the world. ”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Governments</a:t>
            </a:r>
            <a:endParaRPr lang="en-US" dirty="0"/>
          </a:p>
        </p:txBody>
      </p:sp>
      <p:sp>
        <p:nvSpPr>
          <p:cNvPr id="3" name="Content Placeholder 2"/>
          <p:cNvSpPr>
            <a:spLocks noGrp="1"/>
          </p:cNvSpPr>
          <p:nvPr>
            <p:ph idx="1"/>
          </p:nvPr>
        </p:nvSpPr>
        <p:spPr/>
        <p:txBody>
          <a:bodyPr/>
          <a:lstStyle/>
          <a:p>
            <a:pPr>
              <a:buNone/>
            </a:pPr>
            <a:r>
              <a:rPr lang="en-US" b="1" u="sng" dirty="0" smtClean="0"/>
              <a:t>Democracy </a:t>
            </a:r>
          </a:p>
          <a:p>
            <a:r>
              <a:rPr lang="en-US" dirty="0" smtClean="0"/>
              <a:t>People</a:t>
            </a:r>
          </a:p>
          <a:p>
            <a:pPr lvl="1"/>
            <a:r>
              <a:rPr lang="en-US" dirty="0" smtClean="0"/>
              <a:t>Citizens</a:t>
            </a:r>
          </a:p>
          <a:p>
            <a:r>
              <a:rPr lang="en-US" dirty="0" smtClean="0"/>
              <a:t>Leaders</a:t>
            </a:r>
          </a:p>
          <a:p>
            <a:endParaRPr lang="en-US" dirty="0" smtClean="0"/>
          </a:p>
          <a:p>
            <a:r>
              <a:rPr lang="en-US" dirty="0" smtClean="0"/>
              <a:t>Many religions mixed </a:t>
            </a:r>
          </a:p>
          <a:p>
            <a:endParaRPr 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Philosophies (Religions) </a:t>
            </a:r>
            <a:endParaRPr lang="en-US" dirty="0"/>
          </a:p>
        </p:txBody>
      </p:sp>
      <p:sp>
        <p:nvSpPr>
          <p:cNvPr id="3" name="Content Placeholder 2"/>
          <p:cNvSpPr>
            <a:spLocks noGrp="1"/>
          </p:cNvSpPr>
          <p:nvPr>
            <p:ph idx="1"/>
          </p:nvPr>
        </p:nvSpPr>
        <p:spPr/>
        <p:txBody>
          <a:bodyPr/>
          <a:lstStyle/>
          <a:p>
            <a:pPr>
              <a:buNone/>
            </a:pPr>
            <a:r>
              <a:rPr lang="en-US" b="1" u="sng" dirty="0" smtClean="0"/>
              <a:t>Daoism</a:t>
            </a:r>
          </a:p>
          <a:p>
            <a:r>
              <a:rPr lang="en-US" dirty="0" err="1" smtClean="0"/>
              <a:t>Laozi</a:t>
            </a:r>
            <a:r>
              <a:rPr lang="en-US" dirty="0" smtClean="0"/>
              <a:t> </a:t>
            </a:r>
          </a:p>
          <a:p>
            <a:r>
              <a:rPr lang="en-US" dirty="0" smtClean="0"/>
              <a:t>Get in touch with universe </a:t>
            </a:r>
          </a:p>
          <a:p>
            <a:r>
              <a:rPr lang="en-US" dirty="0" smtClean="0"/>
              <a:t>Proper forms of human behavior</a:t>
            </a:r>
          </a:p>
          <a:p>
            <a:pPr lvl="1"/>
            <a:r>
              <a:rPr lang="en-US" dirty="0" smtClean="0"/>
              <a:t>Inaction – go with the flow and get in line with the universe.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Philosophies (Religions) </a:t>
            </a:r>
            <a:endParaRPr lang="en-US" dirty="0"/>
          </a:p>
        </p:txBody>
      </p:sp>
      <p:sp>
        <p:nvSpPr>
          <p:cNvPr id="3" name="Content Placeholder 2"/>
          <p:cNvSpPr>
            <a:spLocks noGrp="1"/>
          </p:cNvSpPr>
          <p:nvPr>
            <p:ph idx="1"/>
          </p:nvPr>
        </p:nvSpPr>
        <p:spPr/>
        <p:txBody>
          <a:bodyPr/>
          <a:lstStyle/>
          <a:p>
            <a:pPr>
              <a:buNone/>
            </a:pPr>
            <a:r>
              <a:rPr lang="en-US" b="1" u="sng" dirty="0" smtClean="0"/>
              <a:t>Legalism </a:t>
            </a:r>
          </a:p>
          <a:p>
            <a:r>
              <a:rPr lang="en-US" dirty="0" smtClean="0"/>
              <a:t>People are evil by nature</a:t>
            </a:r>
          </a:p>
          <a:p>
            <a:r>
              <a:rPr lang="en-US" u="sng" dirty="0" smtClean="0"/>
              <a:t>Strict laws and stiff punishments</a:t>
            </a:r>
          </a:p>
          <a:p>
            <a:r>
              <a:rPr lang="en-US" u="sng" dirty="0" smtClean="0"/>
              <a:t>Strong leader needed</a:t>
            </a:r>
            <a:endParaRPr lang="en-US"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Empires of the Middle East </a:t>
            </a:r>
            <a:endParaRPr lang="en-US" dirty="0"/>
          </a:p>
        </p:txBody>
      </p:sp>
      <p:sp>
        <p:nvSpPr>
          <p:cNvPr id="3" name="Content Placeholder 2"/>
          <p:cNvSpPr>
            <a:spLocks noGrp="1"/>
          </p:cNvSpPr>
          <p:nvPr>
            <p:ph sz="half" idx="1"/>
          </p:nvPr>
        </p:nvSpPr>
        <p:spPr/>
        <p:txBody>
          <a:bodyPr/>
          <a:lstStyle/>
          <a:p>
            <a:r>
              <a:rPr lang="en-US" dirty="0" smtClean="0"/>
              <a:t>Hittites 1400 BC</a:t>
            </a:r>
          </a:p>
          <a:p>
            <a:r>
              <a:rPr lang="en-US" dirty="0" smtClean="0"/>
              <a:t>Israelites 1000 BC</a:t>
            </a:r>
          </a:p>
          <a:p>
            <a:pPr lvl="1"/>
            <a:r>
              <a:rPr lang="en-US" dirty="0" smtClean="0"/>
              <a:t>David</a:t>
            </a:r>
          </a:p>
          <a:p>
            <a:pPr lvl="1"/>
            <a:r>
              <a:rPr lang="en-US" dirty="0" smtClean="0"/>
              <a:t>Solomon</a:t>
            </a:r>
          </a:p>
          <a:p>
            <a:r>
              <a:rPr lang="en-US" dirty="0" smtClean="0"/>
              <a:t>Assyrians 722 BC</a:t>
            </a:r>
          </a:p>
          <a:p>
            <a:pPr lvl="1"/>
            <a:r>
              <a:rPr lang="en-US" dirty="0" smtClean="0"/>
              <a:t>Sargon </a:t>
            </a:r>
          </a:p>
          <a:p>
            <a:pPr lvl="1"/>
            <a:r>
              <a:rPr lang="en-US" dirty="0" err="1" smtClean="0"/>
              <a:t>Sennacharib</a:t>
            </a:r>
            <a:endParaRPr lang="en-US" dirty="0" smtClean="0"/>
          </a:p>
          <a:p>
            <a:pPr lvl="1"/>
            <a:endParaRPr lang="en-US" dirty="0" smtClean="0"/>
          </a:p>
          <a:p>
            <a:pPr lvl="1"/>
            <a:endParaRPr lang="en-US" dirty="0"/>
          </a:p>
        </p:txBody>
      </p:sp>
      <p:sp>
        <p:nvSpPr>
          <p:cNvPr id="4" name="Content Placeholder 3"/>
          <p:cNvSpPr>
            <a:spLocks noGrp="1"/>
          </p:cNvSpPr>
          <p:nvPr>
            <p:ph sz="half" idx="2"/>
          </p:nvPr>
        </p:nvSpPr>
        <p:spPr/>
        <p:txBody>
          <a:bodyPr/>
          <a:lstStyle/>
          <a:p>
            <a:r>
              <a:rPr lang="en-US" dirty="0" smtClean="0"/>
              <a:t>Babylonians 586 BC </a:t>
            </a:r>
          </a:p>
          <a:p>
            <a:pPr lvl="1"/>
            <a:r>
              <a:rPr lang="en-US" dirty="0" smtClean="0"/>
              <a:t>Nebuchadnezzar</a:t>
            </a:r>
          </a:p>
          <a:p>
            <a:pPr lvl="1"/>
            <a:r>
              <a:rPr lang="en-US" dirty="0" smtClean="0"/>
              <a:t>Exile the Israelites </a:t>
            </a:r>
          </a:p>
          <a:p>
            <a:pPr lvl="1"/>
            <a:r>
              <a:rPr lang="en-US" dirty="0" smtClean="0"/>
              <a:t>Old Testament is produced </a:t>
            </a:r>
          </a:p>
          <a:p>
            <a:r>
              <a:rPr lang="en-US" dirty="0" smtClean="0"/>
              <a:t>Persians 530 BC </a:t>
            </a:r>
          </a:p>
          <a:p>
            <a:pPr lvl="1"/>
            <a:r>
              <a:rPr lang="en-US" dirty="0" smtClean="0"/>
              <a:t>Cyrus </a:t>
            </a:r>
          </a:p>
          <a:p>
            <a:pPr lvl="1"/>
            <a:r>
              <a:rPr lang="en-US" dirty="0" smtClean="0"/>
              <a:t>Darius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pic>
        <p:nvPicPr>
          <p:cNvPr id="1026" name="Picture 2" descr="http://3.bp.blogspot.com/_638XFFF4pCo/TQkfyxvsZVI/AAAAAAAAAa8/35dKJ-F2zH8/s1600/BlankAncientMap063.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5"/>
          <p:cNvSpPr/>
          <p:nvPr/>
        </p:nvSpPr>
        <p:spPr>
          <a:xfrm>
            <a:off x="2895600" y="1828800"/>
            <a:ext cx="16764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t>Hittites</a:t>
            </a:r>
            <a:r>
              <a:rPr lang="en-US" dirty="0" smtClean="0"/>
              <a:t> </a:t>
            </a:r>
            <a:endParaRPr lang="en-US" dirty="0"/>
          </a:p>
        </p:txBody>
      </p:sp>
      <p:sp>
        <p:nvSpPr>
          <p:cNvPr id="8" name="Rectangle 7"/>
          <p:cNvSpPr/>
          <p:nvPr/>
        </p:nvSpPr>
        <p:spPr>
          <a:xfrm>
            <a:off x="2819400" y="4343400"/>
            <a:ext cx="1676400" cy="533400"/>
          </a:xfrm>
          <a:prstGeom prst="rect">
            <a:avLst/>
          </a:prstGeom>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t>Israelites </a:t>
            </a:r>
            <a:r>
              <a:rPr lang="en-US" dirty="0" smtClean="0"/>
              <a:t> </a:t>
            </a:r>
            <a:endParaRPr lang="en-US" dirty="0"/>
          </a:p>
        </p:txBody>
      </p:sp>
      <p:sp>
        <p:nvSpPr>
          <p:cNvPr id="9" name="Rectangle 8"/>
          <p:cNvSpPr/>
          <p:nvPr/>
        </p:nvSpPr>
        <p:spPr>
          <a:xfrm>
            <a:off x="5105400" y="2438400"/>
            <a:ext cx="1676400" cy="533400"/>
          </a:xfrm>
          <a:prstGeom prst="rect">
            <a:avLst/>
          </a:prstGeom>
          <a:ln>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t>Assyrians </a:t>
            </a:r>
            <a:r>
              <a:rPr lang="en-US" dirty="0" smtClean="0"/>
              <a:t> </a:t>
            </a:r>
            <a:endParaRPr lang="en-US" dirty="0"/>
          </a:p>
        </p:txBody>
      </p:sp>
      <p:sp>
        <p:nvSpPr>
          <p:cNvPr id="10" name="Rectangle 9"/>
          <p:cNvSpPr/>
          <p:nvPr/>
        </p:nvSpPr>
        <p:spPr>
          <a:xfrm>
            <a:off x="6324600" y="4191000"/>
            <a:ext cx="1981200" cy="533400"/>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t>Babylonians </a:t>
            </a:r>
            <a:r>
              <a:rPr lang="en-US" dirty="0" smtClean="0"/>
              <a:t> </a:t>
            </a:r>
            <a:endParaRPr lang="en-US" dirty="0"/>
          </a:p>
        </p:txBody>
      </p:sp>
      <p:sp>
        <p:nvSpPr>
          <p:cNvPr id="11" name="Rectangle 10"/>
          <p:cNvSpPr/>
          <p:nvPr/>
        </p:nvSpPr>
        <p:spPr>
          <a:xfrm>
            <a:off x="7467600" y="3124200"/>
            <a:ext cx="1676400" cy="533400"/>
          </a:xfrm>
          <a:prstGeom prst="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t>Persians</a:t>
            </a:r>
            <a:r>
              <a:rPr lang="en-US" dirty="0" smtClean="0"/>
              <a:t> </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Empires of the World </a:t>
            </a:r>
            <a:endParaRPr lang="en-US" dirty="0"/>
          </a:p>
        </p:txBody>
      </p:sp>
      <p:sp>
        <p:nvSpPr>
          <p:cNvPr id="3" name="Content Placeholder 2"/>
          <p:cNvSpPr>
            <a:spLocks noGrp="1"/>
          </p:cNvSpPr>
          <p:nvPr>
            <p:ph idx="1"/>
          </p:nvPr>
        </p:nvSpPr>
        <p:spPr/>
        <p:txBody>
          <a:bodyPr/>
          <a:lstStyle/>
          <a:p>
            <a:r>
              <a:rPr lang="en-US" dirty="0" smtClean="0">
                <a:hlinkClick r:id="rId2"/>
              </a:rPr>
              <a:t>http://www.mapsofwar.com/images/EMPIRE17.swf</a:t>
            </a:r>
            <a:endParaRPr lang="en-US" dirty="0" smtClean="0"/>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457200" y="914400"/>
            <a:ext cx="8229600" cy="1470025"/>
          </a:xfr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normAutofit/>
          </a:bodyPr>
          <a:lstStyle/>
          <a:p>
            <a:r>
              <a:rPr lang="en-US" sz="8000" dirty="0" smtClean="0">
                <a:solidFill>
                  <a:schemeClr val="bg1"/>
                </a:solidFill>
              </a:rPr>
              <a:t>Greece</a:t>
            </a:r>
            <a:r>
              <a:rPr lang="en-US" sz="8000" dirty="0" smtClean="0"/>
              <a:t> </a:t>
            </a:r>
            <a:endParaRPr lang="en-US" sz="8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Greece </a:t>
            </a:r>
            <a:endParaRPr lang="en-US" dirty="0"/>
          </a:p>
        </p:txBody>
      </p:sp>
      <p:sp>
        <p:nvSpPr>
          <p:cNvPr id="3" name="Content Placeholder 2"/>
          <p:cNvSpPr>
            <a:spLocks noGrp="1"/>
          </p:cNvSpPr>
          <p:nvPr>
            <p:ph idx="1"/>
          </p:nvPr>
        </p:nvSpPr>
        <p:spPr/>
        <p:txBody>
          <a:bodyPr/>
          <a:lstStyle/>
          <a:p>
            <a:r>
              <a:rPr lang="en-US" dirty="0" smtClean="0"/>
              <a:t>Geography </a:t>
            </a:r>
          </a:p>
          <a:p>
            <a:r>
              <a:rPr lang="en-US" dirty="0" smtClean="0"/>
              <a:t>Early Civilizations</a:t>
            </a:r>
          </a:p>
          <a:p>
            <a:r>
              <a:rPr lang="en-US" dirty="0" smtClean="0"/>
              <a:t>City States</a:t>
            </a:r>
          </a:p>
          <a:p>
            <a:r>
              <a:rPr lang="en-US" dirty="0" smtClean="0"/>
              <a:t>Government</a:t>
            </a:r>
          </a:p>
          <a:p>
            <a:r>
              <a:rPr lang="en-US" dirty="0" smtClean="0"/>
              <a:t>Culture</a:t>
            </a:r>
          </a:p>
          <a:p>
            <a:r>
              <a:rPr lang="en-US" dirty="0" smtClean="0"/>
              <a:t>Alexander the Great</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www.meakinsworld.org.uk/images/worldmap_large.jpg"/>
          <p:cNvPicPr>
            <a:picLocks noChangeAspect="1" noChangeArrowheads="1"/>
          </p:cNvPicPr>
          <p:nvPr/>
        </p:nvPicPr>
        <p:blipFill>
          <a:blip r:embed="rId2"/>
          <a:srcRect/>
          <a:stretch>
            <a:fillRect/>
          </a:stretch>
        </p:blipFill>
        <p:spPr bwMode="auto">
          <a:xfrm>
            <a:off x="0" y="228600"/>
            <a:ext cx="9144000" cy="6400800"/>
          </a:xfrm>
          <a:prstGeom prst="rect">
            <a:avLst/>
          </a:prstGeom>
          <a:noFill/>
        </p:spPr>
      </p:pic>
      <p:sp>
        <p:nvSpPr>
          <p:cNvPr id="5" name="Rectangle 4"/>
          <p:cNvSpPr/>
          <p:nvPr/>
        </p:nvSpPr>
        <p:spPr>
          <a:xfrm>
            <a:off x="4724400" y="1600200"/>
            <a:ext cx="838200" cy="76200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http://www.foundalis.com/geo/GoogleGreece.jpg"/>
          <p:cNvPicPr>
            <a:picLocks noChangeAspect="1" noChangeArrowheads="1"/>
          </p:cNvPicPr>
          <p:nvPr/>
        </p:nvPicPr>
        <p:blipFill>
          <a:blip r:embed="rId2"/>
          <a:srcRect/>
          <a:stretch>
            <a:fillRect/>
          </a:stretch>
        </p:blipFill>
        <p:spPr bwMode="auto">
          <a:xfrm>
            <a:off x="1371600" y="1219200"/>
            <a:ext cx="6343650" cy="4391026"/>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Peninsula – body of land jutting out into the sea or ocean, water on three sides.</a:t>
            </a:r>
          </a:p>
          <a:p>
            <a:r>
              <a:rPr lang="en-US" dirty="0" smtClean="0"/>
              <a:t>Mount Olympus – highest peak </a:t>
            </a:r>
          </a:p>
          <a:p>
            <a:r>
              <a:rPr lang="en-US" dirty="0" smtClean="0"/>
              <a:t>Aegean Sea and Mediterranean Sea</a:t>
            </a:r>
          </a:p>
          <a:p>
            <a:r>
              <a:rPr lang="en-US" dirty="0" smtClean="0"/>
              <a:t>Island – water on all sides </a:t>
            </a:r>
          </a:p>
          <a:p>
            <a:pPr lvl="1"/>
            <a:r>
              <a:rPr lang="en-US" dirty="0" smtClean="0"/>
              <a:t>Crete</a:t>
            </a:r>
          </a:p>
          <a:p>
            <a:pPr lvl="1"/>
            <a:endParaRPr lang="en-US" dirty="0" smtClean="0"/>
          </a:p>
          <a:p>
            <a:pPr>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www.bristolstories.org/site_images/big_world_map.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cxnSp>
        <p:nvCxnSpPr>
          <p:cNvPr id="6" name="Straight Connector 5"/>
          <p:cNvCxnSpPr/>
          <p:nvPr/>
        </p:nvCxnSpPr>
        <p:spPr>
          <a:xfrm rot="5400000">
            <a:off x="3276600" y="3429000"/>
            <a:ext cx="6858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447800" y="3581400"/>
            <a:ext cx="7162800" cy="1588"/>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fivejs.com/wp-content/uploads/2008/08/ancient-greec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fivejs.com/wp-content/uploads/2008/08/ancient-greec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3276600" y="2590800"/>
            <a:ext cx="1371600" cy="609600"/>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Aegean Sea</a:t>
            </a:r>
            <a:endParaRPr lang="en-US" dirty="0"/>
          </a:p>
        </p:txBody>
      </p:sp>
      <p:sp>
        <p:nvSpPr>
          <p:cNvPr id="6" name="Rectangle 5"/>
          <p:cNvSpPr/>
          <p:nvPr/>
        </p:nvSpPr>
        <p:spPr>
          <a:xfrm>
            <a:off x="3352800" y="5257800"/>
            <a:ext cx="1981200" cy="60960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Island of  Crete</a:t>
            </a:r>
            <a:endParaRPr lang="en-US" b="1" dirty="0"/>
          </a:p>
        </p:txBody>
      </p:sp>
      <p:sp>
        <p:nvSpPr>
          <p:cNvPr id="7" name="Rectangle 6"/>
          <p:cNvSpPr/>
          <p:nvPr/>
        </p:nvSpPr>
        <p:spPr>
          <a:xfrm>
            <a:off x="609600" y="5562600"/>
            <a:ext cx="2209800" cy="609600"/>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Mediterranean Sea</a:t>
            </a:r>
            <a:endParaRPr lang="en-US" dirty="0"/>
          </a:p>
        </p:txBody>
      </p:sp>
      <p:sp>
        <p:nvSpPr>
          <p:cNvPr id="8" name="Isosceles Triangle 7"/>
          <p:cNvSpPr/>
          <p:nvPr/>
        </p:nvSpPr>
        <p:spPr>
          <a:xfrm>
            <a:off x="1676400" y="1600200"/>
            <a:ext cx="1060704" cy="914400"/>
          </a:xfrm>
          <a:prstGeom prst="triangl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19200" y="2362200"/>
            <a:ext cx="1981200" cy="60960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Mt. Olympus</a:t>
            </a:r>
            <a:endParaRPr lang="en-US" b="1"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Civilizations</a:t>
            </a:r>
            <a:endParaRPr lang="en-US" dirty="0"/>
          </a:p>
        </p:txBody>
      </p:sp>
      <p:sp>
        <p:nvSpPr>
          <p:cNvPr id="3" name="Content Placeholder 2"/>
          <p:cNvSpPr>
            <a:spLocks noGrp="1"/>
          </p:cNvSpPr>
          <p:nvPr>
            <p:ph idx="1"/>
          </p:nvPr>
        </p:nvSpPr>
        <p:spPr/>
        <p:txBody>
          <a:bodyPr/>
          <a:lstStyle/>
          <a:p>
            <a:r>
              <a:rPr lang="en-US" dirty="0" smtClean="0"/>
              <a:t>Minoan </a:t>
            </a:r>
          </a:p>
          <a:p>
            <a:r>
              <a:rPr lang="en-US" dirty="0" smtClean="0"/>
              <a:t>Mycenaean</a:t>
            </a:r>
          </a:p>
          <a:p>
            <a:pPr lvl="1"/>
            <a:r>
              <a:rPr lang="en-US" dirty="0" smtClean="0"/>
              <a:t>Protected against Persian invasion</a:t>
            </a:r>
          </a:p>
          <a:p>
            <a:pPr lvl="1"/>
            <a:endParaRPr lang="en-US"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City-State</a:t>
            </a:r>
            <a:endParaRPr lang="en-US" dirty="0"/>
          </a:p>
        </p:txBody>
      </p:sp>
      <p:sp>
        <p:nvSpPr>
          <p:cNvPr id="3" name="Content Placeholder 2"/>
          <p:cNvSpPr>
            <a:spLocks noGrp="1"/>
          </p:cNvSpPr>
          <p:nvPr>
            <p:ph idx="1"/>
          </p:nvPr>
        </p:nvSpPr>
        <p:spPr/>
        <p:txBody>
          <a:bodyPr/>
          <a:lstStyle/>
          <a:p>
            <a:r>
              <a:rPr lang="en-US" b="1" i="1" dirty="0" smtClean="0"/>
              <a:t>Polis </a:t>
            </a:r>
            <a:r>
              <a:rPr lang="en-US" dirty="0" smtClean="0"/>
              <a:t>– town, city of people who shared the same identity and goals.  </a:t>
            </a:r>
          </a:p>
          <a:p>
            <a:r>
              <a:rPr lang="en-US" b="1" i="1" dirty="0" smtClean="0"/>
              <a:t>Acropolis</a:t>
            </a:r>
            <a:r>
              <a:rPr lang="en-US" dirty="0" smtClean="0"/>
              <a:t> – safe place (refuge) during attack, religious center or public building. Built on a hill. </a:t>
            </a:r>
          </a:p>
          <a:p>
            <a:r>
              <a:rPr lang="en-US" b="1" i="1" dirty="0" smtClean="0"/>
              <a:t>Agora</a:t>
            </a:r>
            <a:r>
              <a:rPr lang="en-US" dirty="0" smtClean="0"/>
              <a:t> – market place and assembly for public meetings</a:t>
            </a:r>
          </a:p>
          <a:p>
            <a:endParaRPr lang="en-US" dirty="0" smtClean="0"/>
          </a:p>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 State </a:t>
            </a:r>
            <a:endParaRPr lang="en-US" dirty="0"/>
          </a:p>
        </p:txBody>
      </p:sp>
      <p:sp>
        <p:nvSpPr>
          <p:cNvPr id="3" name="Content Placeholder 2"/>
          <p:cNvSpPr>
            <a:spLocks noGrp="1"/>
          </p:cNvSpPr>
          <p:nvPr>
            <p:ph idx="1"/>
          </p:nvPr>
        </p:nvSpPr>
        <p:spPr/>
        <p:txBody>
          <a:bodyPr/>
          <a:lstStyle/>
          <a:p>
            <a:r>
              <a:rPr lang="en-US" dirty="0" smtClean="0"/>
              <a:t>Most Famous</a:t>
            </a:r>
          </a:p>
          <a:p>
            <a:pPr lvl="1"/>
            <a:r>
              <a:rPr lang="en-US" dirty="0" smtClean="0"/>
              <a:t>Athens </a:t>
            </a:r>
          </a:p>
          <a:p>
            <a:pPr lvl="1"/>
            <a:r>
              <a:rPr lang="en-US" dirty="0" smtClean="0"/>
              <a:t>Sparta</a:t>
            </a:r>
          </a:p>
          <a:p>
            <a:pPr lvl="1"/>
            <a:r>
              <a:rPr lang="en-US" dirty="0" smtClean="0"/>
              <a:t>Thebes</a:t>
            </a:r>
          </a:p>
          <a:p>
            <a:r>
              <a:rPr lang="en-US" dirty="0" smtClean="0"/>
              <a:t>Impact </a:t>
            </a:r>
          </a:p>
          <a:p>
            <a:pPr lvl="1"/>
            <a:r>
              <a:rPr lang="en-US" dirty="0" smtClean="0"/>
              <a:t>U.S. system of levels of government </a:t>
            </a:r>
          </a:p>
          <a:p>
            <a:pPr lvl="2"/>
            <a:r>
              <a:rPr lang="en-US" dirty="0" smtClean="0"/>
              <a:t>National and State </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a:t>
            </a:r>
            <a:endParaRPr lang="en-US" dirty="0"/>
          </a:p>
        </p:txBody>
      </p:sp>
      <p:sp>
        <p:nvSpPr>
          <p:cNvPr id="3" name="Content Placeholder 2"/>
          <p:cNvSpPr>
            <a:spLocks noGrp="1"/>
          </p:cNvSpPr>
          <p:nvPr>
            <p:ph idx="1"/>
          </p:nvPr>
        </p:nvSpPr>
        <p:spPr/>
        <p:txBody>
          <a:bodyPr/>
          <a:lstStyle/>
          <a:p>
            <a:r>
              <a:rPr lang="en-US" dirty="0" smtClean="0"/>
              <a:t>Democracy – ruled by the people or the many.</a:t>
            </a:r>
          </a:p>
          <a:p>
            <a:r>
              <a:rPr lang="en-US" dirty="0" smtClean="0"/>
              <a:t>Oligarchy – Rule by the few</a:t>
            </a:r>
          </a:p>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Content Placeholder 2"/>
          <p:cNvSpPr>
            <a:spLocks noGrp="1"/>
          </p:cNvSpPr>
          <p:nvPr>
            <p:ph idx="1"/>
          </p:nvPr>
        </p:nvSpPr>
        <p:spPr/>
        <p:txBody>
          <a:bodyPr/>
          <a:lstStyle/>
          <a:p>
            <a:r>
              <a:rPr lang="en-US" dirty="0" smtClean="0"/>
              <a:t>Religion</a:t>
            </a:r>
          </a:p>
          <a:p>
            <a:r>
              <a:rPr lang="en-US" dirty="0" smtClean="0"/>
              <a:t>Art</a:t>
            </a:r>
          </a:p>
          <a:p>
            <a:r>
              <a:rPr lang="en-US" dirty="0" smtClean="0"/>
              <a:t>Philosophy</a:t>
            </a:r>
          </a:p>
          <a:p>
            <a:endParaRPr lang="en-US"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idx="1"/>
          </p:nvPr>
        </p:nvSpPr>
        <p:spPr/>
        <p:txBody>
          <a:bodyPr/>
          <a:lstStyle/>
          <a:p>
            <a:r>
              <a:rPr lang="en-US" dirty="0" smtClean="0"/>
              <a:t>Polytheistic</a:t>
            </a:r>
          </a:p>
          <a:p>
            <a:r>
              <a:rPr lang="en-US" dirty="0" smtClean="0"/>
              <a:t>gods and goddesses lived on </a:t>
            </a:r>
            <a:r>
              <a:rPr lang="en-US" b="1" i="1" dirty="0" smtClean="0"/>
              <a:t>Olympus</a:t>
            </a:r>
          </a:p>
          <a:p>
            <a:r>
              <a:rPr lang="en-US" dirty="0" smtClean="0"/>
              <a:t>No morality</a:t>
            </a:r>
          </a:p>
          <a:p>
            <a:r>
              <a:rPr lang="en-US" dirty="0" smtClean="0"/>
              <a:t>No teaching</a:t>
            </a:r>
          </a:p>
          <a:p>
            <a:r>
              <a:rPr lang="en-US" dirty="0" smtClean="0"/>
              <a:t>No afterlife</a:t>
            </a:r>
          </a:p>
          <a:p>
            <a:pPr lvl="1"/>
            <a:r>
              <a:rPr lang="en-US" dirty="0" smtClean="0"/>
              <a:t>All people went to live with Hades</a:t>
            </a:r>
          </a:p>
          <a:p>
            <a:endParaRPr lang="en-US"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Cont. </a:t>
            </a:r>
            <a:endParaRPr lang="en-US" dirty="0"/>
          </a:p>
        </p:txBody>
      </p:sp>
      <p:sp>
        <p:nvSpPr>
          <p:cNvPr id="3" name="Content Placeholder 2"/>
          <p:cNvSpPr>
            <a:spLocks noGrp="1"/>
          </p:cNvSpPr>
          <p:nvPr>
            <p:ph idx="1"/>
          </p:nvPr>
        </p:nvSpPr>
        <p:spPr/>
        <p:txBody>
          <a:bodyPr/>
          <a:lstStyle/>
          <a:p>
            <a:r>
              <a:rPr lang="en-US" dirty="0" smtClean="0"/>
              <a:t>Rituals </a:t>
            </a:r>
          </a:p>
          <a:p>
            <a:pPr lvl="1"/>
            <a:r>
              <a:rPr lang="en-US" dirty="0" smtClean="0"/>
              <a:t>Prayers and gifts to the gods</a:t>
            </a:r>
          </a:p>
          <a:p>
            <a:pPr lvl="1"/>
            <a:r>
              <a:rPr lang="en-US" dirty="0" smtClean="0"/>
              <a:t>Festivals</a:t>
            </a:r>
          </a:p>
          <a:p>
            <a:pPr lvl="2"/>
            <a:r>
              <a:rPr lang="en-US" dirty="0" smtClean="0"/>
              <a:t>Olympics in 776 BC</a:t>
            </a:r>
          </a:p>
          <a:p>
            <a:r>
              <a:rPr lang="en-US" dirty="0" smtClean="0"/>
              <a:t>Temples were major buildings in cities </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Cont.</a:t>
            </a:r>
            <a:endParaRPr lang="en-US" dirty="0"/>
          </a:p>
        </p:txBody>
      </p:sp>
      <p:sp>
        <p:nvSpPr>
          <p:cNvPr id="3" name="Content Placeholder 2"/>
          <p:cNvSpPr>
            <a:spLocks noGrp="1"/>
          </p:cNvSpPr>
          <p:nvPr>
            <p:ph idx="1"/>
          </p:nvPr>
        </p:nvSpPr>
        <p:spPr/>
        <p:txBody>
          <a:bodyPr/>
          <a:lstStyle/>
          <a:p>
            <a:r>
              <a:rPr lang="en-US" dirty="0" smtClean="0"/>
              <a:t>Greek gods</a:t>
            </a:r>
          </a:p>
          <a:p>
            <a:pPr lvl="1"/>
            <a:r>
              <a:rPr lang="en-US" dirty="0" smtClean="0"/>
              <a:t>Zeus – King of gods</a:t>
            </a:r>
          </a:p>
          <a:p>
            <a:pPr lvl="1"/>
            <a:r>
              <a:rPr lang="en-US" dirty="0" smtClean="0"/>
              <a:t>Hera – Wife of Zeus</a:t>
            </a:r>
          </a:p>
          <a:p>
            <a:pPr lvl="1"/>
            <a:r>
              <a:rPr lang="en-US" dirty="0" smtClean="0"/>
              <a:t>Poseidon – god of Sea</a:t>
            </a:r>
          </a:p>
          <a:p>
            <a:pPr lvl="1"/>
            <a:r>
              <a:rPr lang="en-US" dirty="0" smtClean="0"/>
              <a:t>Hades – god of underworld</a:t>
            </a:r>
          </a:p>
          <a:p>
            <a:pPr lvl="1"/>
            <a:r>
              <a:rPr lang="en-US" dirty="0" smtClean="0"/>
              <a:t>Apollo – god of music and art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Nomads and Migrations </a:t>
            </a:r>
            <a:endParaRPr lang="en-US" dirty="0"/>
          </a:p>
        </p:txBody>
      </p:sp>
      <p:sp>
        <p:nvSpPr>
          <p:cNvPr id="3" name="Content Placeholder 2"/>
          <p:cNvSpPr>
            <a:spLocks noGrp="1"/>
          </p:cNvSpPr>
          <p:nvPr>
            <p:ph idx="1"/>
          </p:nvPr>
        </p:nvSpPr>
        <p:spPr/>
        <p:txBody>
          <a:bodyPr/>
          <a:lstStyle/>
          <a:p>
            <a:r>
              <a:rPr lang="en-US" dirty="0" smtClean="0"/>
              <a:t>Nomads – wandering groups</a:t>
            </a:r>
          </a:p>
          <a:p>
            <a:r>
              <a:rPr lang="en-US" dirty="0" smtClean="0"/>
              <a:t>Migration – moving from one place to another to live.</a:t>
            </a:r>
          </a:p>
          <a:p>
            <a:r>
              <a:rPr lang="en-US" dirty="0" smtClean="0"/>
              <a:t>Still existed </a:t>
            </a:r>
          </a:p>
          <a:p>
            <a:pPr lvl="1"/>
            <a:r>
              <a:rPr lang="en-US" dirty="0" smtClean="0"/>
              <a:t>Not everyone lived in a civilization</a:t>
            </a:r>
          </a:p>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a:t>
            </a:r>
            <a:endParaRPr lang="en-US" dirty="0"/>
          </a:p>
        </p:txBody>
      </p:sp>
      <p:sp>
        <p:nvSpPr>
          <p:cNvPr id="3" name="Content Placeholder 2"/>
          <p:cNvSpPr>
            <a:spLocks noGrp="1"/>
          </p:cNvSpPr>
          <p:nvPr>
            <p:ph idx="1"/>
          </p:nvPr>
        </p:nvSpPr>
        <p:spPr/>
        <p:txBody>
          <a:bodyPr>
            <a:normAutofit/>
          </a:bodyPr>
          <a:lstStyle/>
          <a:p>
            <a:r>
              <a:rPr lang="en-US" dirty="0" smtClean="0"/>
              <a:t>Sculpture </a:t>
            </a:r>
          </a:p>
          <a:p>
            <a:pPr lvl="1"/>
            <a:r>
              <a:rPr lang="en-US" dirty="0" smtClean="0"/>
              <a:t>Ideal people</a:t>
            </a:r>
          </a:p>
          <a:p>
            <a:r>
              <a:rPr lang="en-US" dirty="0" smtClean="0"/>
              <a:t>Drama</a:t>
            </a:r>
          </a:p>
          <a:p>
            <a:pPr lvl="1"/>
            <a:r>
              <a:rPr lang="en-US" dirty="0" smtClean="0"/>
              <a:t>Theaters</a:t>
            </a:r>
          </a:p>
          <a:p>
            <a:pPr lvl="1"/>
            <a:r>
              <a:rPr lang="en-US" dirty="0" smtClean="0"/>
              <a:t>Trilogies – set of three plays </a:t>
            </a:r>
          </a:p>
          <a:p>
            <a:pPr lvl="2"/>
            <a:r>
              <a:rPr lang="en-US" dirty="0" smtClean="0"/>
              <a:t>Oedipus Rex</a:t>
            </a:r>
          </a:p>
          <a:p>
            <a:r>
              <a:rPr lang="en-US" dirty="0" smtClean="0"/>
              <a:t>Writing of History</a:t>
            </a:r>
          </a:p>
          <a:p>
            <a:pPr lvl="1"/>
            <a:r>
              <a:rPr lang="en-US" dirty="0" smtClean="0"/>
              <a:t>Thucydides – father of history</a:t>
            </a:r>
          </a:p>
          <a:p>
            <a:pPr lvl="1"/>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Philosophies</a:t>
            </a:r>
            <a:endParaRPr lang="en-US" dirty="0"/>
          </a:p>
        </p:txBody>
      </p:sp>
      <p:sp>
        <p:nvSpPr>
          <p:cNvPr id="3" name="Content Placeholder 2"/>
          <p:cNvSpPr>
            <a:spLocks noGrp="1"/>
          </p:cNvSpPr>
          <p:nvPr>
            <p:ph idx="1"/>
          </p:nvPr>
        </p:nvSpPr>
        <p:spPr/>
        <p:txBody>
          <a:bodyPr/>
          <a:lstStyle/>
          <a:p>
            <a:r>
              <a:rPr lang="en-US" dirty="0" smtClean="0"/>
              <a:t>Philosophy – organized system of thought</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Philosophers</a:t>
            </a:r>
            <a:endParaRPr lang="en-US" dirty="0"/>
          </a:p>
        </p:txBody>
      </p:sp>
      <p:sp>
        <p:nvSpPr>
          <p:cNvPr id="3" name="Content Placeholder 2"/>
          <p:cNvSpPr>
            <a:spLocks noGrp="1"/>
          </p:cNvSpPr>
          <p:nvPr>
            <p:ph idx="1"/>
          </p:nvPr>
        </p:nvSpPr>
        <p:spPr/>
        <p:txBody>
          <a:bodyPr>
            <a:normAutofit/>
          </a:bodyPr>
          <a:lstStyle/>
          <a:p>
            <a:r>
              <a:rPr lang="en-US" dirty="0" smtClean="0"/>
              <a:t>Pythagoras – geometry, universe can be understood through numbers</a:t>
            </a:r>
          </a:p>
          <a:p>
            <a:pPr>
              <a:buNone/>
            </a:pPr>
            <a:endParaRPr lang="en-US" dirty="0" smtClean="0"/>
          </a:p>
          <a:p>
            <a:r>
              <a:rPr lang="en-US" dirty="0" smtClean="0"/>
              <a:t>Sophist – traveling teachers, no absolute right or wrong, sway people with argument and the art of debate.</a:t>
            </a:r>
          </a:p>
          <a:p>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Philosophers cont. </a:t>
            </a:r>
            <a:endParaRPr lang="en-US" dirty="0"/>
          </a:p>
        </p:txBody>
      </p:sp>
      <p:sp>
        <p:nvSpPr>
          <p:cNvPr id="3" name="Content Placeholder 2"/>
          <p:cNvSpPr>
            <a:spLocks noGrp="1"/>
          </p:cNvSpPr>
          <p:nvPr>
            <p:ph idx="1"/>
          </p:nvPr>
        </p:nvSpPr>
        <p:spPr/>
        <p:txBody>
          <a:bodyPr>
            <a:normAutofit lnSpcReduction="10000"/>
          </a:bodyPr>
          <a:lstStyle/>
          <a:p>
            <a:r>
              <a:rPr lang="en-US" dirty="0" smtClean="0"/>
              <a:t>Socrates – live by a moral code, question everything.</a:t>
            </a:r>
          </a:p>
          <a:p>
            <a:pPr>
              <a:buNone/>
            </a:pPr>
            <a:r>
              <a:rPr lang="en-US" dirty="0" smtClean="0"/>
              <a:t> </a:t>
            </a:r>
          </a:p>
          <a:p>
            <a:r>
              <a:rPr lang="en-US" dirty="0" smtClean="0"/>
              <a:t>Plato – student o Socrates, distrusted democracy, wrote “</a:t>
            </a:r>
            <a:r>
              <a:rPr lang="en-US" sz="2800" i="1" dirty="0" smtClean="0"/>
              <a:t>The Republic</a:t>
            </a:r>
            <a:r>
              <a:rPr lang="en-US" dirty="0" smtClean="0"/>
              <a:t>” </a:t>
            </a:r>
          </a:p>
          <a:p>
            <a:pPr>
              <a:buNone/>
            </a:pPr>
            <a:endParaRPr lang="en-US" dirty="0" smtClean="0"/>
          </a:p>
          <a:p>
            <a:r>
              <a:rPr lang="en-US" dirty="0" smtClean="0"/>
              <a:t>Aristotle – student of Plato, happiness tied to behavior, father of science, observe everything, father of political science. </a:t>
            </a:r>
          </a:p>
          <a:p>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Alexander the Great</a:t>
            </a:r>
            <a:endParaRPr lang="en-US" dirty="0"/>
          </a:p>
        </p:txBody>
      </p:sp>
      <p:sp>
        <p:nvSpPr>
          <p:cNvPr id="3" name="Content Placeholder 2"/>
          <p:cNvSpPr>
            <a:spLocks noGrp="1"/>
          </p:cNvSpPr>
          <p:nvPr>
            <p:ph idx="1"/>
          </p:nvPr>
        </p:nvSpPr>
        <p:spPr/>
        <p:txBody>
          <a:bodyPr/>
          <a:lstStyle/>
          <a:p>
            <a:r>
              <a:rPr lang="en-US" dirty="0" smtClean="0"/>
              <a:t>Father was Phillip of Macedonia </a:t>
            </a:r>
          </a:p>
          <a:p>
            <a:r>
              <a:rPr lang="en-US" dirty="0" smtClean="0"/>
              <a:t>Mastered military weaponry</a:t>
            </a:r>
          </a:p>
          <a:p>
            <a:r>
              <a:rPr lang="en-US" dirty="0" smtClean="0"/>
              <a:t>Conquered known world in 11 years</a:t>
            </a:r>
          </a:p>
          <a:p>
            <a:r>
              <a:rPr lang="en-US" dirty="0" smtClean="0"/>
              <a:t>Died at 32</a:t>
            </a:r>
          </a:p>
          <a:p>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36" name="Picture 12" descr="http://www.principiosdeconomia.org/EHELP/index_archivos/prehistory/imagenes/neolithic_village.jpg"/>
          <p:cNvPicPr>
            <a:picLocks noChangeAspect="1" noChangeArrowheads="1"/>
          </p:cNvPicPr>
          <p:nvPr/>
        </p:nvPicPr>
        <p:blipFill>
          <a:blip r:embed="rId2"/>
          <a:srcRect/>
          <a:stretch>
            <a:fillRect/>
          </a:stretch>
        </p:blipFill>
        <p:spPr bwMode="auto">
          <a:xfrm>
            <a:off x="6858000" y="4038600"/>
            <a:ext cx="2037955" cy="2133600"/>
          </a:xfrm>
          <a:prstGeom prst="rect">
            <a:avLst/>
          </a:prstGeom>
          <a:noFill/>
        </p:spPr>
      </p:pic>
      <p:pic>
        <p:nvPicPr>
          <p:cNvPr id="1032" name="Picture 8" descr="http://rokus01.files.wordpress.com/2010/09/neolithic-advance2.jpg"/>
          <p:cNvPicPr>
            <a:picLocks noChangeAspect="1" noChangeArrowheads="1"/>
          </p:cNvPicPr>
          <p:nvPr/>
        </p:nvPicPr>
        <p:blipFill>
          <a:blip r:embed="rId3"/>
          <a:srcRect/>
          <a:stretch>
            <a:fillRect/>
          </a:stretch>
        </p:blipFill>
        <p:spPr bwMode="auto">
          <a:xfrm>
            <a:off x="3886200" y="4572000"/>
            <a:ext cx="2728361" cy="2047876"/>
          </a:xfrm>
          <a:prstGeom prst="rect">
            <a:avLst/>
          </a:prstGeom>
          <a:noFill/>
        </p:spPr>
      </p:pic>
      <p:pic>
        <p:nvPicPr>
          <p:cNvPr id="1030" name="Picture 6" descr="http://www.unmaskingevolution.com/images/imaginative.gif"/>
          <p:cNvPicPr>
            <a:picLocks noChangeAspect="1" noChangeArrowheads="1"/>
          </p:cNvPicPr>
          <p:nvPr/>
        </p:nvPicPr>
        <p:blipFill>
          <a:blip r:embed="rId4"/>
          <a:srcRect/>
          <a:stretch>
            <a:fillRect/>
          </a:stretch>
        </p:blipFill>
        <p:spPr bwMode="auto">
          <a:xfrm>
            <a:off x="4419600" y="228600"/>
            <a:ext cx="3057525" cy="2228366"/>
          </a:xfrm>
          <a:prstGeom prst="rect">
            <a:avLst/>
          </a:prstGeom>
          <a:noFill/>
        </p:spPr>
      </p:pic>
      <p:pic>
        <p:nvPicPr>
          <p:cNvPr id="1028" name="Picture 4" descr="http://www.markville.ss.yrdsb.edu.on.ca/projects/classof2008/chong2/kissoore/stoneartifacts.jpg"/>
          <p:cNvPicPr>
            <a:picLocks noChangeAspect="1" noChangeArrowheads="1"/>
          </p:cNvPicPr>
          <p:nvPr/>
        </p:nvPicPr>
        <p:blipFill>
          <a:blip r:embed="rId5" cstate="print"/>
          <a:srcRect/>
          <a:stretch>
            <a:fillRect/>
          </a:stretch>
        </p:blipFill>
        <p:spPr bwMode="auto">
          <a:xfrm>
            <a:off x="228600" y="4800600"/>
            <a:ext cx="2414137" cy="1859383"/>
          </a:xfrm>
          <a:prstGeom prst="rect">
            <a:avLst/>
          </a:prstGeom>
          <a:noFill/>
        </p:spPr>
      </p:pic>
      <p:cxnSp>
        <p:nvCxnSpPr>
          <p:cNvPr id="2" name="Straight Connector 1"/>
          <p:cNvCxnSpPr/>
          <p:nvPr/>
        </p:nvCxnSpPr>
        <p:spPr>
          <a:xfrm>
            <a:off x="304800" y="3124200"/>
            <a:ext cx="84582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rot="5400000">
            <a:off x="-304006" y="3123406"/>
            <a:ext cx="12192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Line Callout 2 3"/>
          <p:cNvSpPr/>
          <p:nvPr/>
        </p:nvSpPr>
        <p:spPr>
          <a:xfrm>
            <a:off x="914400" y="762000"/>
            <a:ext cx="2057400" cy="457200"/>
          </a:xfrm>
          <a:prstGeom prst="borderCallout2">
            <a:avLst>
              <a:gd name="adj1" fmla="val 18750"/>
              <a:gd name="adj2" fmla="val -8333"/>
              <a:gd name="adj3" fmla="val 18750"/>
              <a:gd name="adj4" fmla="val -16667"/>
              <a:gd name="adj5" fmla="val 370289"/>
              <a:gd name="adj6" fmla="val -30976"/>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3,000,000 BC</a:t>
            </a:r>
          </a:p>
          <a:p>
            <a:pPr algn="ctr"/>
            <a:r>
              <a:rPr lang="en-US" sz="1600" dirty="0" smtClean="0"/>
              <a:t>Australopithecus</a:t>
            </a:r>
            <a:r>
              <a:rPr lang="en-US" dirty="0" smtClean="0"/>
              <a:t> </a:t>
            </a:r>
            <a:endParaRPr lang="en-US" dirty="0"/>
          </a:p>
        </p:txBody>
      </p:sp>
      <p:sp>
        <p:nvSpPr>
          <p:cNvPr id="5" name="Rounded Rectangle 4"/>
          <p:cNvSpPr/>
          <p:nvPr/>
        </p:nvSpPr>
        <p:spPr>
          <a:xfrm>
            <a:off x="228600" y="152400"/>
            <a:ext cx="3352800" cy="533400"/>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en-US" sz="3200" dirty="0" smtClean="0"/>
              <a:t>Pre History  </a:t>
            </a:r>
            <a:endParaRPr lang="en-US" sz="3200" dirty="0"/>
          </a:p>
        </p:txBody>
      </p:sp>
      <p:sp>
        <p:nvSpPr>
          <p:cNvPr id="9" name="Line Callout 2 8"/>
          <p:cNvSpPr/>
          <p:nvPr/>
        </p:nvSpPr>
        <p:spPr>
          <a:xfrm>
            <a:off x="1219200" y="4267200"/>
            <a:ext cx="1295400" cy="457200"/>
          </a:xfrm>
          <a:prstGeom prst="borderCallout2">
            <a:avLst>
              <a:gd name="adj1" fmla="val 18750"/>
              <a:gd name="adj2" fmla="val -8333"/>
              <a:gd name="adj3" fmla="val 18750"/>
              <a:gd name="adj4" fmla="val -16667"/>
              <a:gd name="adj5" fmla="val -250924"/>
              <a:gd name="adj6" fmla="val -22508"/>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2.500,000 BC</a:t>
            </a:r>
          </a:p>
          <a:p>
            <a:pPr algn="ctr"/>
            <a:r>
              <a:rPr lang="en-US" sz="1600" dirty="0" smtClean="0"/>
              <a:t>Paleolithic</a:t>
            </a:r>
          </a:p>
        </p:txBody>
      </p:sp>
      <p:sp>
        <p:nvSpPr>
          <p:cNvPr id="10" name="Line Callout 2 9"/>
          <p:cNvSpPr/>
          <p:nvPr/>
        </p:nvSpPr>
        <p:spPr>
          <a:xfrm>
            <a:off x="3733800" y="1447800"/>
            <a:ext cx="2209800" cy="457200"/>
          </a:xfrm>
          <a:prstGeom prst="borderCallout2">
            <a:avLst>
              <a:gd name="adj1" fmla="val 18750"/>
              <a:gd name="adj2" fmla="val -8333"/>
              <a:gd name="adj3" fmla="val 18750"/>
              <a:gd name="adj4" fmla="val -16667"/>
              <a:gd name="adj5" fmla="val 367258"/>
              <a:gd name="adj6" fmla="val -12661"/>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250,000 BC</a:t>
            </a:r>
          </a:p>
          <a:p>
            <a:pPr algn="ctr"/>
            <a:r>
              <a:rPr lang="en-US" sz="1600" dirty="0" smtClean="0"/>
              <a:t>Homo Sapiens Sapiens</a:t>
            </a:r>
            <a:r>
              <a:rPr lang="en-US" dirty="0" smtClean="0"/>
              <a:t> </a:t>
            </a:r>
            <a:endParaRPr lang="en-US" dirty="0"/>
          </a:p>
        </p:txBody>
      </p:sp>
      <p:sp>
        <p:nvSpPr>
          <p:cNvPr id="11" name="Line Callout 2 10"/>
          <p:cNvSpPr/>
          <p:nvPr/>
        </p:nvSpPr>
        <p:spPr>
          <a:xfrm>
            <a:off x="6248400" y="4267200"/>
            <a:ext cx="1295400" cy="457200"/>
          </a:xfrm>
          <a:prstGeom prst="borderCallout2">
            <a:avLst>
              <a:gd name="adj1" fmla="val 18750"/>
              <a:gd name="adj2" fmla="val -8333"/>
              <a:gd name="adj3" fmla="val 18750"/>
              <a:gd name="adj4" fmla="val -16667"/>
              <a:gd name="adj5" fmla="val -260015"/>
              <a:gd name="adj6" fmla="val -18230"/>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8,000 BC</a:t>
            </a:r>
          </a:p>
          <a:p>
            <a:pPr algn="ctr"/>
            <a:r>
              <a:rPr lang="en-US" sz="1600" dirty="0" smtClean="0"/>
              <a:t>Neolithic </a:t>
            </a:r>
          </a:p>
        </p:txBody>
      </p:sp>
      <p:pic>
        <p:nvPicPr>
          <p:cNvPr id="6" name="Picture 2" descr="http://farm4.static.flickr.com/3279/2952470618_10aeb0a5da.jpg"/>
          <p:cNvPicPr>
            <a:picLocks noChangeAspect="1" noChangeArrowheads="1"/>
          </p:cNvPicPr>
          <p:nvPr/>
        </p:nvPicPr>
        <p:blipFill>
          <a:blip r:embed="rId6" cstate="print"/>
          <a:srcRect/>
          <a:stretch>
            <a:fillRect/>
          </a:stretch>
        </p:blipFill>
        <p:spPr bwMode="auto">
          <a:xfrm>
            <a:off x="685800" y="1371600"/>
            <a:ext cx="1753741" cy="1171499"/>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flip="none" rotWithShape="1">
          <a:gsLst>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76804" name="Picture 4" descr="http://t3.gstatic.com/images?q=tbn:ANd9GcS2LiziZVLH_FRL181TkbpWL8F_K9gUvl4FkpsjRhDTd6tODRWh:upload.wikimedia.org/wikipedia/commons/e/e8/Prologue_Hammurabi_Code_Louvre_AO10237.jpg"/>
          <p:cNvPicPr>
            <a:picLocks noChangeAspect="1" noChangeArrowheads="1"/>
          </p:cNvPicPr>
          <p:nvPr/>
        </p:nvPicPr>
        <p:blipFill>
          <a:blip r:embed="rId2"/>
          <a:srcRect/>
          <a:stretch>
            <a:fillRect/>
          </a:stretch>
        </p:blipFill>
        <p:spPr bwMode="auto">
          <a:xfrm>
            <a:off x="3352800" y="381000"/>
            <a:ext cx="1857375" cy="2466975"/>
          </a:xfrm>
          <a:prstGeom prst="rect">
            <a:avLst/>
          </a:prstGeom>
          <a:noFill/>
        </p:spPr>
      </p:pic>
      <p:pic>
        <p:nvPicPr>
          <p:cNvPr id="76802" name="Picture 2" descr="http://www.mitchellteachers.org/WorldHistory/AncientEgyptNearEastUnit/Images/OriginsofIsraelites/AncientEgypt&amp;Canaan&amp;MesopotamiaMap_large.jpg"/>
          <p:cNvPicPr>
            <a:picLocks noChangeAspect="1" noChangeArrowheads="1"/>
          </p:cNvPicPr>
          <p:nvPr/>
        </p:nvPicPr>
        <p:blipFill>
          <a:blip r:embed="rId3" cstate="print"/>
          <a:srcRect/>
          <a:stretch>
            <a:fillRect/>
          </a:stretch>
        </p:blipFill>
        <p:spPr bwMode="auto">
          <a:xfrm>
            <a:off x="6019800" y="228600"/>
            <a:ext cx="2893936" cy="1981200"/>
          </a:xfrm>
          <a:prstGeom prst="rect">
            <a:avLst/>
          </a:prstGeom>
          <a:noFill/>
        </p:spPr>
      </p:pic>
      <p:cxnSp>
        <p:nvCxnSpPr>
          <p:cNvPr id="2" name="Straight Connector 1"/>
          <p:cNvCxnSpPr/>
          <p:nvPr/>
        </p:nvCxnSpPr>
        <p:spPr>
          <a:xfrm>
            <a:off x="304800" y="3124200"/>
            <a:ext cx="84582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rot="5400000">
            <a:off x="-304006" y="3123406"/>
            <a:ext cx="12192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Line Callout 2 3"/>
          <p:cNvSpPr/>
          <p:nvPr/>
        </p:nvSpPr>
        <p:spPr>
          <a:xfrm>
            <a:off x="1066800" y="3886200"/>
            <a:ext cx="1524000" cy="609600"/>
          </a:xfrm>
          <a:prstGeom prst="borderCallout2">
            <a:avLst>
              <a:gd name="adj1" fmla="val 18750"/>
              <a:gd name="adj2" fmla="val -8333"/>
              <a:gd name="adj3" fmla="val 18750"/>
              <a:gd name="adj4" fmla="val -16667"/>
              <a:gd name="adj5" fmla="val -112463"/>
              <a:gd name="adj6" fmla="val -42108"/>
            </a:avLst>
          </a:prstGeom>
          <a:ln>
            <a:headEnd type="arrow" w="med" len="med"/>
            <a:tailEnd type="none" w="med" len="med"/>
          </a:ln>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smtClean="0"/>
              <a:t>3,000 BC</a:t>
            </a:r>
          </a:p>
          <a:p>
            <a:pPr algn="ctr"/>
            <a:r>
              <a:rPr lang="en-US" b="1" dirty="0" smtClean="0"/>
              <a:t>Sumerian  </a:t>
            </a:r>
            <a:endParaRPr lang="en-US" b="1" dirty="0"/>
          </a:p>
        </p:txBody>
      </p:sp>
      <p:sp>
        <p:nvSpPr>
          <p:cNvPr id="5" name="Rounded Rectangle 4"/>
          <p:cNvSpPr/>
          <p:nvPr/>
        </p:nvSpPr>
        <p:spPr>
          <a:xfrm>
            <a:off x="228600" y="152400"/>
            <a:ext cx="3352800" cy="533400"/>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en-US" sz="3200" dirty="0" smtClean="0"/>
              <a:t>Mesopotamia  </a:t>
            </a:r>
            <a:endParaRPr lang="en-US" sz="3200" dirty="0"/>
          </a:p>
        </p:txBody>
      </p:sp>
      <p:sp>
        <p:nvSpPr>
          <p:cNvPr id="15" name="Line Callout 2 14"/>
          <p:cNvSpPr/>
          <p:nvPr/>
        </p:nvSpPr>
        <p:spPr>
          <a:xfrm>
            <a:off x="2819400" y="1828800"/>
            <a:ext cx="2514600" cy="609600"/>
          </a:xfrm>
          <a:prstGeom prst="borderCallout2">
            <a:avLst>
              <a:gd name="adj1" fmla="val 18750"/>
              <a:gd name="adj2" fmla="val -8333"/>
              <a:gd name="adj3" fmla="val 18750"/>
              <a:gd name="adj4" fmla="val -16667"/>
              <a:gd name="adj5" fmla="val 198901"/>
              <a:gd name="adj6" fmla="val -17562"/>
            </a:avLst>
          </a:prstGeom>
          <a:ln>
            <a:headEnd type="arrow" w="med" len="med"/>
            <a:tailEnd type="none" w="med" len="med"/>
          </a:ln>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smtClean="0"/>
              <a:t>1792 BC</a:t>
            </a:r>
          </a:p>
          <a:p>
            <a:pPr algn="ctr"/>
            <a:r>
              <a:rPr lang="en-US" b="1" dirty="0" smtClean="0"/>
              <a:t>Code of Hammurabi  </a:t>
            </a:r>
            <a:endParaRPr lang="en-US" b="1" dirty="0"/>
          </a:p>
        </p:txBody>
      </p:sp>
      <p:sp>
        <p:nvSpPr>
          <p:cNvPr id="16" name="Line Callout 2 15"/>
          <p:cNvSpPr/>
          <p:nvPr/>
        </p:nvSpPr>
        <p:spPr>
          <a:xfrm>
            <a:off x="4191000" y="3886200"/>
            <a:ext cx="1447800" cy="609600"/>
          </a:xfrm>
          <a:prstGeom prst="borderCallout2">
            <a:avLst>
              <a:gd name="adj1" fmla="val 18750"/>
              <a:gd name="adj2" fmla="val -8333"/>
              <a:gd name="adj3" fmla="val 18750"/>
              <a:gd name="adj4" fmla="val -16667"/>
              <a:gd name="adj5" fmla="val -121554"/>
              <a:gd name="adj6" fmla="val -122767"/>
            </a:avLst>
          </a:prstGeom>
          <a:ln>
            <a:headEnd type="arrow" w="med" len="med"/>
            <a:tailEnd type="none" w="med" len="med"/>
          </a:ln>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smtClean="0"/>
              <a:t>Babylonians</a:t>
            </a:r>
            <a:r>
              <a:rPr lang="en-US" sz="1600" dirty="0" smtClean="0"/>
              <a:t>  </a:t>
            </a:r>
            <a:r>
              <a:rPr lang="en-US" dirty="0" smtClean="0"/>
              <a:t> </a:t>
            </a:r>
            <a:endParaRPr lang="en-US" dirty="0"/>
          </a:p>
        </p:txBody>
      </p:sp>
      <p:sp>
        <p:nvSpPr>
          <p:cNvPr id="17" name="Line Callout 2 16"/>
          <p:cNvSpPr/>
          <p:nvPr/>
        </p:nvSpPr>
        <p:spPr>
          <a:xfrm>
            <a:off x="6705600" y="4038600"/>
            <a:ext cx="1828800" cy="609600"/>
          </a:xfrm>
          <a:prstGeom prst="borderCallout2">
            <a:avLst>
              <a:gd name="adj1" fmla="val 18750"/>
              <a:gd name="adj2" fmla="val -8333"/>
              <a:gd name="adj3" fmla="val 18750"/>
              <a:gd name="adj4" fmla="val -16667"/>
              <a:gd name="adj5" fmla="val -148826"/>
              <a:gd name="adj6" fmla="val -44078"/>
            </a:avLst>
          </a:prstGeom>
          <a:ln>
            <a:headEnd type="arrow" w="med" len="med"/>
            <a:tailEnd type="none" w="med" len="med"/>
          </a:ln>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smtClean="0"/>
              <a:t>521 BC</a:t>
            </a:r>
          </a:p>
          <a:p>
            <a:pPr algn="ctr"/>
            <a:r>
              <a:rPr lang="en-US" b="1" dirty="0" smtClean="0"/>
              <a:t>Persians</a:t>
            </a:r>
          </a:p>
        </p:txBody>
      </p:sp>
      <p:pic>
        <p:nvPicPr>
          <p:cNvPr id="76806" name="Picture 6" descr="http://mesopotamia.mrdonn.org/meso05.gif"/>
          <p:cNvPicPr>
            <a:picLocks noChangeAspect="1" noChangeArrowheads="1"/>
          </p:cNvPicPr>
          <p:nvPr/>
        </p:nvPicPr>
        <p:blipFill>
          <a:blip r:embed="rId4"/>
          <a:srcRect/>
          <a:stretch>
            <a:fillRect/>
          </a:stretch>
        </p:blipFill>
        <p:spPr bwMode="auto">
          <a:xfrm>
            <a:off x="381000" y="4648200"/>
            <a:ext cx="3245484" cy="1781176"/>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77826" name="Picture 2" descr="http://t3.gstatic.com/images?q=tbn:ANd9GcQuauMdvUKTrWH7VdMHSDSj3qBUti2B1Q06XGLEIjA1IHGqhGOBeQ:upload.wikimedia.org/wikipedia/commons/a/af/All_Gizah_Pyramids.jpg"/>
          <p:cNvPicPr>
            <a:picLocks noChangeAspect="1" noChangeArrowheads="1"/>
          </p:cNvPicPr>
          <p:nvPr/>
        </p:nvPicPr>
        <p:blipFill>
          <a:blip r:embed="rId2"/>
          <a:srcRect/>
          <a:stretch>
            <a:fillRect/>
          </a:stretch>
        </p:blipFill>
        <p:spPr bwMode="auto">
          <a:xfrm>
            <a:off x="1066800" y="838200"/>
            <a:ext cx="2619375" cy="1743076"/>
          </a:xfrm>
          <a:prstGeom prst="rect">
            <a:avLst/>
          </a:prstGeom>
          <a:noFill/>
        </p:spPr>
      </p:pic>
      <p:cxnSp>
        <p:nvCxnSpPr>
          <p:cNvPr id="2" name="Straight Connector 1"/>
          <p:cNvCxnSpPr/>
          <p:nvPr/>
        </p:nvCxnSpPr>
        <p:spPr>
          <a:xfrm>
            <a:off x="304800" y="3124200"/>
            <a:ext cx="84582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rot="5400000">
            <a:off x="-304006" y="3123406"/>
            <a:ext cx="12192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Line Callout 2 3"/>
          <p:cNvSpPr/>
          <p:nvPr/>
        </p:nvSpPr>
        <p:spPr>
          <a:xfrm>
            <a:off x="1066800" y="3886200"/>
            <a:ext cx="1524000" cy="609600"/>
          </a:xfrm>
          <a:prstGeom prst="borderCallout2">
            <a:avLst>
              <a:gd name="adj1" fmla="val 18750"/>
              <a:gd name="adj2" fmla="val -8333"/>
              <a:gd name="adj3" fmla="val 18750"/>
              <a:gd name="adj4" fmla="val -16667"/>
              <a:gd name="adj5" fmla="val -112463"/>
              <a:gd name="adj6" fmla="val -42108"/>
            </a:avLst>
          </a:prstGeom>
          <a:ln>
            <a:headEnd type="arrow" w="med" len="med"/>
            <a:tailEnd type="none" w="med" len="med"/>
          </a:ln>
        </p:spPr>
        <p:style>
          <a:lnRef idx="3">
            <a:schemeClr val="lt1"/>
          </a:lnRef>
          <a:fillRef idx="1">
            <a:schemeClr val="accent5"/>
          </a:fillRef>
          <a:effectRef idx="1">
            <a:schemeClr val="accent5"/>
          </a:effectRef>
          <a:fontRef idx="minor">
            <a:schemeClr val="lt1"/>
          </a:fontRef>
        </p:style>
        <p:txBody>
          <a:bodyPr rtlCol="0" anchor="ctr"/>
          <a:lstStyle/>
          <a:p>
            <a:pPr algn="ctr"/>
            <a:r>
              <a:rPr lang="en-US" b="1" dirty="0" smtClean="0"/>
              <a:t>2700 BC</a:t>
            </a:r>
          </a:p>
          <a:p>
            <a:pPr algn="ctr"/>
            <a:r>
              <a:rPr lang="en-US" b="1" dirty="0" smtClean="0"/>
              <a:t>Old Kingdom  </a:t>
            </a:r>
            <a:endParaRPr lang="en-US" b="1" dirty="0"/>
          </a:p>
        </p:txBody>
      </p:sp>
      <p:sp>
        <p:nvSpPr>
          <p:cNvPr id="5" name="Rounded Rectangle 4"/>
          <p:cNvSpPr/>
          <p:nvPr/>
        </p:nvSpPr>
        <p:spPr>
          <a:xfrm>
            <a:off x="228600" y="152400"/>
            <a:ext cx="3352800" cy="533400"/>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en-US" sz="3200" dirty="0" smtClean="0"/>
              <a:t>Egypt and Israel   </a:t>
            </a:r>
            <a:endParaRPr lang="en-US" sz="3200" dirty="0"/>
          </a:p>
        </p:txBody>
      </p:sp>
      <p:sp>
        <p:nvSpPr>
          <p:cNvPr id="15" name="Line Callout 2 14"/>
          <p:cNvSpPr/>
          <p:nvPr/>
        </p:nvSpPr>
        <p:spPr>
          <a:xfrm>
            <a:off x="2819400" y="1828800"/>
            <a:ext cx="1752600" cy="609600"/>
          </a:xfrm>
          <a:prstGeom prst="borderCallout2">
            <a:avLst>
              <a:gd name="adj1" fmla="val 18750"/>
              <a:gd name="adj2" fmla="val -8333"/>
              <a:gd name="adj3" fmla="val 18750"/>
              <a:gd name="adj4" fmla="val -16667"/>
              <a:gd name="adj5" fmla="val 198901"/>
              <a:gd name="adj6" fmla="val -17562"/>
            </a:avLst>
          </a:prstGeom>
          <a:ln>
            <a:headEnd type="arrow" w="med" len="med"/>
            <a:tailEnd type="none" w="med" len="med"/>
          </a:ln>
        </p:spPr>
        <p:style>
          <a:lnRef idx="3">
            <a:schemeClr val="lt1"/>
          </a:lnRef>
          <a:fillRef idx="1">
            <a:schemeClr val="accent5"/>
          </a:fillRef>
          <a:effectRef idx="1">
            <a:schemeClr val="accent5"/>
          </a:effectRef>
          <a:fontRef idx="minor">
            <a:schemeClr val="lt1"/>
          </a:fontRef>
        </p:style>
        <p:txBody>
          <a:bodyPr rtlCol="0" anchor="ctr"/>
          <a:lstStyle/>
          <a:p>
            <a:pPr algn="ctr"/>
            <a:r>
              <a:rPr lang="en-US" b="1" dirty="0" smtClean="0"/>
              <a:t>2540 BC</a:t>
            </a:r>
          </a:p>
          <a:p>
            <a:pPr algn="ctr"/>
            <a:r>
              <a:rPr lang="en-US" b="1" dirty="0" smtClean="0"/>
              <a:t>Great Pyramids   </a:t>
            </a:r>
            <a:endParaRPr lang="en-US" b="1" dirty="0"/>
          </a:p>
        </p:txBody>
      </p:sp>
      <p:sp>
        <p:nvSpPr>
          <p:cNvPr id="17" name="Line Callout 2 16"/>
          <p:cNvSpPr/>
          <p:nvPr/>
        </p:nvSpPr>
        <p:spPr>
          <a:xfrm>
            <a:off x="7467600" y="4038600"/>
            <a:ext cx="1371600" cy="914400"/>
          </a:xfrm>
          <a:prstGeom prst="borderCallout2">
            <a:avLst>
              <a:gd name="adj1" fmla="val 18750"/>
              <a:gd name="adj2" fmla="val -8333"/>
              <a:gd name="adj3" fmla="val 18750"/>
              <a:gd name="adj4" fmla="val -16667"/>
              <a:gd name="adj5" fmla="val -104887"/>
              <a:gd name="adj6" fmla="val 76377"/>
            </a:avLst>
          </a:prstGeom>
          <a:ln>
            <a:headEnd type="arrow" w="med" len="med"/>
            <a:tailEnd type="none" w="med" len="med"/>
          </a:ln>
        </p:spPr>
        <p:style>
          <a:lnRef idx="3">
            <a:schemeClr val="lt1"/>
          </a:lnRef>
          <a:fillRef idx="1">
            <a:schemeClr val="accent5"/>
          </a:fillRef>
          <a:effectRef idx="1">
            <a:schemeClr val="accent5"/>
          </a:effectRef>
          <a:fontRef idx="minor">
            <a:schemeClr val="lt1"/>
          </a:fontRef>
        </p:style>
        <p:txBody>
          <a:bodyPr rtlCol="0" anchor="ctr"/>
          <a:lstStyle/>
          <a:p>
            <a:pPr algn="ctr"/>
            <a:r>
              <a:rPr lang="en-US" b="1" dirty="0" smtClean="0"/>
              <a:t>332 BC </a:t>
            </a:r>
          </a:p>
          <a:p>
            <a:pPr algn="ctr"/>
            <a:r>
              <a:rPr lang="en-US" b="1" dirty="0" smtClean="0"/>
              <a:t>Alex the Great </a:t>
            </a:r>
          </a:p>
        </p:txBody>
      </p:sp>
      <p:sp>
        <p:nvSpPr>
          <p:cNvPr id="13" name="Line Callout 2 12"/>
          <p:cNvSpPr/>
          <p:nvPr/>
        </p:nvSpPr>
        <p:spPr>
          <a:xfrm>
            <a:off x="3048000" y="5638800"/>
            <a:ext cx="1752600" cy="609600"/>
          </a:xfrm>
          <a:prstGeom prst="borderCallout2">
            <a:avLst>
              <a:gd name="adj1" fmla="val 18750"/>
              <a:gd name="adj2" fmla="val -8333"/>
              <a:gd name="adj3" fmla="val 18750"/>
              <a:gd name="adj4" fmla="val -16667"/>
              <a:gd name="adj5" fmla="val -428372"/>
              <a:gd name="adj6" fmla="val -18353"/>
            </a:avLst>
          </a:prstGeom>
          <a:ln>
            <a:headEnd type="arrow"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smtClean="0"/>
              <a:t>1700 BC</a:t>
            </a:r>
          </a:p>
          <a:p>
            <a:pPr algn="ctr"/>
            <a:r>
              <a:rPr lang="en-US" b="1" dirty="0" smtClean="0"/>
              <a:t>Abraham    </a:t>
            </a:r>
            <a:endParaRPr lang="en-US" b="1" dirty="0"/>
          </a:p>
        </p:txBody>
      </p:sp>
      <p:sp>
        <p:nvSpPr>
          <p:cNvPr id="14" name="Line Callout 2 13"/>
          <p:cNvSpPr/>
          <p:nvPr/>
        </p:nvSpPr>
        <p:spPr>
          <a:xfrm>
            <a:off x="4419600" y="4572000"/>
            <a:ext cx="1752600" cy="685800"/>
          </a:xfrm>
          <a:prstGeom prst="borderCallout2">
            <a:avLst>
              <a:gd name="adj1" fmla="val 18750"/>
              <a:gd name="adj2" fmla="val -8333"/>
              <a:gd name="adj3" fmla="val 18750"/>
              <a:gd name="adj4" fmla="val -16667"/>
              <a:gd name="adj5" fmla="val -206131"/>
              <a:gd name="adj6" fmla="val -66574"/>
            </a:avLst>
          </a:prstGeom>
          <a:ln>
            <a:headEnd type="arrow"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smtClean="0"/>
              <a:t>1500 BC</a:t>
            </a:r>
          </a:p>
          <a:p>
            <a:pPr algn="ctr"/>
            <a:r>
              <a:rPr lang="en-US" b="1" dirty="0" smtClean="0"/>
              <a:t>Slavery in Egypt    </a:t>
            </a:r>
            <a:endParaRPr lang="en-US" b="1" dirty="0"/>
          </a:p>
        </p:txBody>
      </p:sp>
      <p:sp>
        <p:nvSpPr>
          <p:cNvPr id="18" name="Line Callout 2 17"/>
          <p:cNvSpPr/>
          <p:nvPr/>
        </p:nvSpPr>
        <p:spPr>
          <a:xfrm>
            <a:off x="5257800" y="1371600"/>
            <a:ext cx="1752600" cy="609600"/>
          </a:xfrm>
          <a:prstGeom prst="borderCallout2">
            <a:avLst>
              <a:gd name="adj1" fmla="val 18750"/>
              <a:gd name="adj2" fmla="val -8333"/>
              <a:gd name="adj3" fmla="val 18750"/>
              <a:gd name="adj4" fmla="val -16667"/>
              <a:gd name="adj5" fmla="val 289810"/>
              <a:gd name="adj6" fmla="val -78431"/>
            </a:avLst>
          </a:prstGeom>
          <a:ln>
            <a:headEnd type="arrow"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smtClean="0"/>
              <a:t>1100 BC</a:t>
            </a:r>
          </a:p>
          <a:p>
            <a:pPr algn="ctr"/>
            <a:r>
              <a:rPr lang="en-US" b="1" dirty="0" smtClean="0"/>
              <a:t>Exodus    </a:t>
            </a:r>
            <a:endParaRPr lang="en-US" b="1" dirty="0"/>
          </a:p>
        </p:txBody>
      </p:sp>
      <p:sp>
        <p:nvSpPr>
          <p:cNvPr id="19" name="Line Callout 2 18"/>
          <p:cNvSpPr/>
          <p:nvPr/>
        </p:nvSpPr>
        <p:spPr>
          <a:xfrm>
            <a:off x="6477000" y="2209800"/>
            <a:ext cx="1752600" cy="609600"/>
          </a:xfrm>
          <a:prstGeom prst="borderCallout2">
            <a:avLst>
              <a:gd name="adj1" fmla="val 18750"/>
              <a:gd name="adj2" fmla="val -8333"/>
              <a:gd name="adj3" fmla="val 18750"/>
              <a:gd name="adj4" fmla="val -16667"/>
              <a:gd name="adj5" fmla="val 130719"/>
              <a:gd name="adj6" fmla="val -63412"/>
            </a:avLst>
          </a:prstGeom>
          <a:ln>
            <a:headEnd type="arrow"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smtClean="0"/>
              <a:t>930 BC</a:t>
            </a:r>
          </a:p>
          <a:p>
            <a:pPr algn="ctr"/>
            <a:r>
              <a:rPr lang="en-US" b="1" dirty="0" smtClean="0"/>
              <a:t>King David    </a:t>
            </a:r>
            <a:endParaRPr lang="en-US" b="1" dirty="0"/>
          </a:p>
        </p:txBody>
      </p:sp>
      <p:pic>
        <p:nvPicPr>
          <p:cNvPr id="77828" name="Picture 4" descr="http://t3.gstatic.com/images?q=tbn:ANd9GcTeAJa61ynfLx2TIYqVYvY5sZgabaKojhdU4gXhVRUcEtIKLldH:www.jewishmag.com/132mag/passover_slave/title.gif"/>
          <p:cNvPicPr>
            <a:picLocks noChangeAspect="1" noChangeArrowheads="1"/>
          </p:cNvPicPr>
          <p:nvPr/>
        </p:nvPicPr>
        <p:blipFill>
          <a:blip r:embed="rId3"/>
          <a:srcRect/>
          <a:stretch>
            <a:fillRect/>
          </a:stretch>
        </p:blipFill>
        <p:spPr bwMode="auto">
          <a:xfrm>
            <a:off x="4495800" y="3200400"/>
            <a:ext cx="1457325" cy="1263821"/>
          </a:xfrm>
          <a:prstGeom prst="rect">
            <a:avLst/>
          </a:prstGeom>
          <a:noFill/>
        </p:spPr>
      </p:pic>
      <p:pic>
        <p:nvPicPr>
          <p:cNvPr id="77830" name="Picture 6" descr="http://t0.gstatic.com/images?q=tbn:ANd9GcQmJIQYqCY5491Xl-BYP8MbH07m2_J-w50yWrEYRtoTW4ie-UEn2ZfZvXa6yQ:1.bp.blogspot.com/_xs9T-jlzwhA/TJnuBmuf1gI/AAAAAAAAnIU/09YYeHqGh5Q/s1600/moses_parting_the_red_sea1.jpg"/>
          <p:cNvPicPr>
            <a:picLocks noChangeAspect="1" noChangeArrowheads="1"/>
          </p:cNvPicPr>
          <p:nvPr/>
        </p:nvPicPr>
        <p:blipFill>
          <a:blip r:embed="rId4"/>
          <a:srcRect/>
          <a:stretch>
            <a:fillRect/>
          </a:stretch>
        </p:blipFill>
        <p:spPr bwMode="auto">
          <a:xfrm>
            <a:off x="5257800" y="152400"/>
            <a:ext cx="1743075" cy="1095376"/>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78852" name="Picture 4" descr="http://t1.gstatic.com/images?q=tbn:ANd9GcTULdSU-T6aqjW942cmj-lsC9SnUNXavM7_jDobgNU_ePRbqGrNow:images.beijing-2008.org/20070503/Img214046613.jpg"/>
          <p:cNvPicPr>
            <a:picLocks noChangeAspect="1" noChangeArrowheads="1"/>
          </p:cNvPicPr>
          <p:nvPr/>
        </p:nvPicPr>
        <p:blipFill>
          <a:blip r:embed="rId2"/>
          <a:srcRect/>
          <a:stretch>
            <a:fillRect/>
          </a:stretch>
        </p:blipFill>
        <p:spPr bwMode="auto">
          <a:xfrm>
            <a:off x="2209800" y="4596849"/>
            <a:ext cx="1523999" cy="1956351"/>
          </a:xfrm>
          <a:prstGeom prst="rect">
            <a:avLst/>
          </a:prstGeom>
          <a:noFill/>
        </p:spPr>
      </p:pic>
      <p:pic>
        <p:nvPicPr>
          <p:cNvPr id="23" name="Picture 8" descr="http://t3.gstatic.com/images?q=tbn:ANd9GcTzegkrlfHuf_NiiamZ803ZfiKD4HA3o4ZMjqsc84rxIq8kyvZjEQ:www.s9.com/images/portraits/547_Alexander-The-Great.jpg"/>
          <p:cNvPicPr>
            <a:picLocks noChangeAspect="1" noChangeArrowheads="1"/>
          </p:cNvPicPr>
          <p:nvPr/>
        </p:nvPicPr>
        <p:blipFill>
          <a:blip r:embed="rId3"/>
          <a:srcRect/>
          <a:stretch>
            <a:fillRect/>
          </a:stretch>
        </p:blipFill>
        <p:spPr bwMode="auto">
          <a:xfrm>
            <a:off x="6934200" y="4419600"/>
            <a:ext cx="1905000" cy="2219326"/>
          </a:xfrm>
          <a:prstGeom prst="rect">
            <a:avLst/>
          </a:prstGeom>
          <a:noFill/>
        </p:spPr>
      </p:pic>
      <p:cxnSp>
        <p:nvCxnSpPr>
          <p:cNvPr id="2" name="Straight Connector 1"/>
          <p:cNvCxnSpPr/>
          <p:nvPr/>
        </p:nvCxnSpPr>
        <p:spPr>
          <a:xfrm>
            <a:off x="304800" y="3124200"/>
            <a:ext cx="84582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rot="5400000">
            <a:off x="-304006" y="3123406"/>
            <a:ext cx="12192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Line Callout 2 3"/>
          <p:cNvSpPr/>
          <p:nvPr/>
        </p:nvSpPr>
        <p:spPr>
          <a:xfrm>
            <a:off x="1066800" y="3886200"/>
            <a:ext cx="1524000" cy="609600"/>
          </a:xfrm>
          <a:prstGeom prst="borderCallout2">
            <a:avLst>
              <a:gd name="adj1" fmla="val 18750"/>
              <a:gd name="adj2" fmla="val -8333"/>
              <a:gd name="adj3" fmla="val 18750"/>
              <a:gd name="adj4" fmla="val -16667"/>
              <a:gd name="adj5" fmla="val -112463"/>
              <a:gd name="adj6" fmla="val -42108"/>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1900 BC</a:t>
            </a:r>
          </a:p>
          <a:p>
            <a:pPr algn="ctr"/>
            <a:r>
              <a:rPr lang="en-US" b="1" dirty="0" smtClean="0"/>
              <a:t>Minoans  </a:t>
            </a:r>
            <a:endParaRPr lang="en-US" b="1" dirty="0"/>
          </a:p>
        </p:txBody>
      </p:sp>
      <p:sp>
        <p:nvSpPr>
          <p:cNvPr id="5" name="Rounded Rectangle 4"/>
          <p:cNvSpPr/>
          <p:nvPr/>
        </p:nvSpPr>
        <p:spPr>
          <a:xfrm>
            <a:off x="228600" y="152400"/>
            <a:ext cx="3352800" cy="533400"/>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en-US" sz="3200" dirty="0" smtClean="0"/>
              <a:t>Greece    </a:t>
            </a:r>
            <a:endParaRPr lang="en-US" sz="3200" dirty="0"/>
          </a:p>
        </p:txBody>
      </p:sp>
      <p:sp>
        <p:nvSpPr>
          <p:cNvPr id="15" name="Line Callout 2 14"/>
          <p:cNvSpPr/>
          <p:nvPr/>
        </p:nvSpPr>
        <p:spPr>
          <a:xfrm>
            <a:off x="1905000" y="1905000"/>
            <a:ext cx="1752600" cy="609600"/>
          </a:xfrm>
          <a:prstGeom prst="borderCallout2">
            <a:avLst>
              <a:gd name="adj1" fmla="val 18750"/>
              <a:gd name="adj2" fmla="val -8333"/>
              <a:gd name="adj3" fmla="val 18750"/>
              <a:gd name="adj4" fmla="val -16667"/>
              <a:gd name="adj5" fmla="val 198901"/>
              <a:gd name="adj6" fmla="val -17562"/>
            </a:avLst>
          </a:prstGeom>
          <a:ln>
            <a:headEnd type="arrow"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smtClean="0"/>
              <a:t>1500 BC</a:t>
            </a:r>
          </a:p>
          <a:p>
            <a:pPr algn="ctr"/>
            <a:r>
              <a:rPr lang="en-US" b="1" dirty="0" smtClean="0"/>
              <a:t>Mycenae   </a:t>
            </a:r>
            <a:endParaRPr lang="en-US" b="1" dirty="0"/>
          </a:p>
        </p:txBody>
      </p:sp>
      <p:sp>
        <p:nvSpPr>
          <p:cNvPr id="16" name="Line Callout 2 15"/>
          <p:cNvSpPr/>
          <p:nvPr/>
        </p:nvSpPr>
        <p:spPr>
          <a:xfrm>
            <a:off x="3886200" y="5181600"/>
            <a:ext cx="1752600" cy="609600"/>
          </a:xfrm>
          <a:prstGeom prst="borderCallout2">
            <a:avLst>
              <a:gd name="adj1" fmla="val 18750"/>
              <a:gd name="adj2" fmla="val -8333"/>
              <a:gd name="adj3" fmla="val 18750"/>
              <a:gd name="adj4" fmla="val -16667"/>
              <a:gd name="adj5" fmla="val -339735"/>
              <a:gd name="adj6" fmla="val -59460"/>
            </a:avLst>
          </a:prstGeom>
          <a:ln>
            <a:headEnd type="arrow"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smtClean="0"/>
              <a:t>776 BC</a:t>
            </a:r>
          </a:p>
          <a:p>
            <a:pPr algn="ctr"/>
            <a:r>
              <a:rPr lang="en-US" b="1" dirty="0" smtClean="0"/>
              <a:t>Olympics   </a:t>
            </a:r>
            <a:endParaRPr lang="en-US" b="1" dirty="0"/>
          </a:p>
        </p:txBody>
      </p:sp>
      <p:sp>
        <p:nvSpPr>
          <p:cNvPr id="20" name="Line Callout 2 19"/>
          <p:cNvSpPr/>
          <p:nvPr/>
        </p:nvSpPr>
        <p:spPr>
          <a:xfrm>
            <a:off x="5715000" y="1600200"/>
            <a:ext cx="1752600" cy="762000"/>
          </a:xfrm>
          <a:prstGeom prst="borderCallout2">
            <a:avLst>
              <a:gd name="adj1" fmla="val 18750"/>
              <a:gd name="adj2" fmla="val -8333"/>
              <a:gd name="adj3" fmla="val 18750"/>
              <a:gd name="adj4" fmla="val -16667"/>
              <a:gd name="adj5" fmla="val 197083"/>
              <a:gd name="adj6" fmla="val -1752"/>
            </a:avLst>
          </a:prstGeom>
          <a:ln>
            <a:headEnd type="arrow"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smtClean="0"/>
              <a:t>280 BC</a:t>
            </a:r>
          </a:p>
          <a:p>
            <a:pPr algn="ctr"/>
            <a:r>
              <a:rPr lang="en-US" b="1" dirty="0" smtClean="0"/>
              <a:t>Phillip of Macedonia   </a:t>
            </a:r>
            <a:endParaRPr lang="en-US" b="1" dirty="0"/>
          </a:p>
        </p:txBody>
      </p:sp>
      <p:sp>
        <p:nvSpPr>
          <p:cNvPr id="21" name="Line Callout 2 20"/>
          <p:cNvSpPr/>
          <p:nvPr/>
        </p:nvSpPr>
        <p:spPr>
          <a:xfrm>
            <a:off x="6324600" y="4114800"/>
            <a:ext cx="1752600" cy="609600"/>
          </a:xfrm>
          <a:prstGeom prst="borderCallout2">
            <a:avLst>
              <a:gd name="adj1" fmla="val 18750"/>
              <a:gd name="adj2" fmla="val -8333"/>
              <a:gd name="adj3" fmla="val 18750"/>
              <a:gd name="adj4" fmla="val -16667"/>
              <a:gd name="adj5" fmla="val -155645"/>
              <a:gd name="adj6" fmla="val -4914"/>
            </a:avLst>
          </a:prstGeom>
          <a:ln>
            <a:headEnd type="arrow"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smtClean="0"/>
              <a:t>300 BC</a:t>
            </a:r>
          </a:p>
          <a:p>
            <a:pPr algn="ctr"/>
            <a:r>
              <a:rPr lang="en-US" b="1" dirty="0" smtClean="0"/>
              <a:t>Alex the Great    </a:t>
            </a:r>
            <a:endParaRPr lang="en-US" b="1" dirty="0"/>
          </a:p>
        </p:txBody>
      </p:sp>
      <p:sp>
        <p:nvSpPr>
          <p:cNvPr id="22" name="Line Callout 2 21"/>
          <p:cNvSpPr/>
          <p:nvPr/>
        </p:nvSpPr>
        <p:spPr>
          <a:xfrm>
            <a:off x="3581400" y="3733800"/>
            <a:ext cx="1752600" cy="609600"/>
          </a:xfrm>
          <a:prstGeom prst="borderCallout2">
            <a:avLst>
              <a:gd name="adj1" fmla="val 18750"/>
              <a:gd name="adj2" fmla="val -8333"/>
              <a:gd name="adj3" fmla="val 18750"/>
              <a:gd name="adj4" fmla="val -16667"/>
              <a:gd name="adj5" fmla="val -92008"/>
              <a:gd name="adj6" fmla="val 12477"/>
            </a:avLst>
          </a:prstGeom>
          <a:ln>
            <a:headEnd type="arrow"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smtClean="0"/>
              <a:t>500 BC</a:t>
            </a:r>
          </a:p>
          <a:p>
            <a:pPr algn="ctr"/>
            <a:r>
              <a:rPr lang="en-US" b="1" dirty="0" smtClean="0"/>
              <a:t>Classical Greek   </a:t>
            </a:r>
            <a:endParaRPr lang="en-US" b="1" dirty="0"/>
          </a:p>
        </p:txBody>
      </p:sp>
      <p:pic>
        <p:nvPicPr>
          <p:cNvPr id="78850" name="Picture 2" descr="http://t0.gstatic.com/images?q=tbn:ANd9GcSY-ZTrJN9N9RWbCX0sAamGw-Qj3p5QmF77AMTKqaVcQu81qjNsUuhXyhs-:www.historyofmacedonia.org/AncientMacedonia/images/philipii.jpg"/>
          <p:cNvPicPr>
            <a:picLocks noChangeAspect="1" noChangeArrowheads="1"/>
          </p:cNvPicPr>
          <p:nvPr/>
        </p:nvPicPr>
        <p:blipFill>
          <a:blip r:embed="rId4"/>
          <a:srcRect/>
          <a:stretch>
            <a:fillRect/>
          </a:stretch>
        </p:blipFill>
        <p:spPr bwMode="auto">
          <a:xfrm>
            <a:off x="6172200" y="228600"/>
            <a:ext cx="1143000" cy="1114425"/>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229600" cy="1143000"/>
          </a:xfr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Autofit/>
          </a:bodyPr>
          <a:lstStyle/>
          <a:p>
            <a:r>
              <a:rPr lang="en-US" sz="8800" dirty="0" smtClean="0">
                <a:solidFill>
                  <a:schemeClr val="bg1"/>
                </a:solidFill>
              </a:rPr>
              <a:t>Rome</a:t>
            </a:r>
            <a:endParaRPr lang="en-US" sz="88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major migration groups</a:t>
            </a:r>
            <a:endParaRPr lang="en-US" dirty="0"/>
          </a:p>
        </p:txBody>
      </p:sp>
      <p:sp>
        <p:nvSpPr>
          <p:cNvPr id="3" name="Content Placeholder 2"/>
          <p:cNvSpPr>
            <a:spLocks noGrp="1"/>
          </p:cNvSpPr>
          <p:nvPr>
            <p:ph idx="1"/>
          </p:nvPr>
        </p:nvSpPr>
        <p:spPr/>
        <p:txBody>
          <a:bodyPr/>
          <a:lstStyle/>
          <a:p>
            <a:r>
              <a:rPr lang="en-US" dirty="0" smtClean="0"/>
              <a:t>Phoenicians 2000 BC</a:t>
            </a:r>
          </a:p>
          <a:p>
            <a:r>
              <a:rPr lang="en-US" dirty="0" smtClean="0"/>
              <a:t>Israelites 2000 BC</a:t>
            </a:r>
          </a:p>
          <a:p>
            <a:r>
              <a:rPr lang="en-US" dirty="0" smtClean="0"/>
              <a:t>Aryans 1500 BC </a:t>
            </a:r>
          </a:p>
          <a:p>
            <a:r>
              <a:rPr lang="en-US" dirty="0" smtClean="0"/>
              <a:t>Sea Peoples ???2000 BC</a:t>
            </a:r>
          </a:p>
          <a:p>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4" name="Picture 2" descr="http://www.meakinsworld.org.uk/images/worldmap_large.jpg"/>
          <p:cNvPicPr>
            <a:picLocks noChangeAspect="1" noChangeArrowheads="1"/>
          </p:cNvPicPr>
          <p:nvPr/>
        </p:nvPicPr>
        <p:blipFill>
          <a:blip r:embed="rId2"/>
          <a:srcRect/>
          <a:stretch>
            <a:fillRect/>
          </a:stretch>
        </p:blipFill>
        <p:spPr bwMode="auto">
          <a:xfrm>
            <a:off x="457200" y="533400"/>
            <a:ext cx="8273143" cy="5791200"/>
          </a:xfrm>
          <a:prstGeom prst="rect">
            <a:avLst/>
          </a:prstGeom>
          <a:noFill/>
        </p:spPr>
      </p:pic>
      <p:sp>
        <p:nvSpPr>
          <p:cNvPr id="5" name="Rectangle 4"/>
          <p:cNvSpPr/>
          <p:nvPr/>
        </p:nvSpPr>
        <p:spPr>
          <a:xfrm>
            <a:off x="4724400" y="1676400"/>
            <a:ext cx="457200" cy="60960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t1.gstatic.com/images?q=tbn:ANd9GcRWiTgP9M8yu5JOJzfw4ap8hJ-FW4r8_k1ohuPGkp-JC0yTovXw-g:davidkfaux.org/R1b1cSubcladesItaly.png"/>
          <p:cNvPicPr>
            <a:picLocks noChangeAspect="1" noChangeArrowheads="1"/>
          </p:cNvPicPr>
          <p:nvPr/>
        </p:nvPicPr>
        <p:blipFill>
          <a:blip r:embed="rId2"/>
          <a:srcRect/>
          <a:stretch>
            <a:fillRect/>
          </a:stretch>
        </p:blipFill>
        <p:spPr bwMode="auto">
          <a:xfrm>
            <a:off x="1828800" y="533400"/>
            <a:ext cx="5181600" cy="5393575"/>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solidFill>
                  <a:schemeClr val="bg1"/>
                </a:solidFill>
              </a:rPr>
              <a:t>Geography </a:t>
            </a:r>
            <a:endParaRPr lang="en-US" sz="7200" b="1" dirty="0">
              <a:solidFill>
                <a:schemeClr val="bg1"/>
              </a:solidFill>
            </a:endParaRPr>
          </a:p>
        </p:txBody>
      </p:sp>
      <p:sp>
        <p:nvSpPr>
          <p:cNvPr id="3" name="Content Placeholder 2"/>
          <p:cNvSpPr>
            <a:spLocks noGrp="1"/>
          </p:cNvSpPr>
          <p:nvPr>
            <p:ph idx="1"/>
          </p:nvPr>
        </p:nvSpPr>
        <p:spPr/>
        <p:txBody>
          <a:bodyPr/>
          <a:lstStyle/>
          <a:p>
            <a:r>
              <a:rPr lang="en-US" b="1" dirty="0" smtClean="0">
                <a:solidFill>
                  <a:schemeClr val="bg1"/>
                </a:solidFill>
              </a:rPr>
              <a:t>Peninsula</a:t>
            </a:r>
          </a:p>
          <a:p>
            <a:r>
              <a:rPr lang="en-US" b="1" dirty="0" smtClean="0">
                <a:solidFill>
                  <a:schemeClr val="bg1"/>
                </a:solidFill>
              </a:rPr>
              <a:t> Apennine Mountains</a:t>
            </a:r>
          </a:p>
          <a:p>
            <a:r>
              <a:rPr lang="en-US" b="1" dirty="0" smtClean="0">
                <a:solidFill>
                  <a:schemeClr val="bg1"/>
                </a:solidFill>
              </a:rPr>
              <a:t>Adriatic Sea </a:t>
            </a:r>
          </a:p>
          <a:p>
            <a:r>
              <a:rPr lang="en-US" b="1" dirty="0" smtClean="0">
                <a:solidFill>
                  <a:schemeClr val="bg1"/>
                </a:solidFill>
              </a:rPr>
              <a:t>Ionian Sea</a:t>
            </a:r>
          </a:p>
          <a:p>
            <a:r>
              <a:rPr lang="en-US" b="1" dirty="0" smtClean="0">
                <a:solidFill>
                  <a:schemeClr val="bg1"/>
                </a:solidFill>
              </a:rPr>
              <a:t>Mediterranean Sea </a:t>
            </a:r>
          </a:p>
          <a:p>
            <a:endParaRPr lang="en-US" b="1" dirty="0">
              <a:solidFill>
                <a:schemeClr val="bg1"/>
              </a:solidFill>
            </a:endParaRPr>
          </a:p>
        </p:txBody>
      </p:sp>
      <p:pic>
        <p:nvPicPr>
          <p:cNvPr id="80898" name="Picture 2" descr="http://www.alternatehistory.com/discussion/attachment.php?attachmentid=8997&amp;stc=1&amp;d=1135282780"/>
          <p:cNvPicPr>
            <a:picLocks noChangeAspect="1" noChangeArrowheads="1"/>
          </p:cNvPicPr>
          <p:nvPr/>
        </p:nvPicPr>
        <p:blipFill>
          <a:blip r:embed="rId2"/>
          <a:srcRect/>
          <a:stretch>
            <a:fillRect/>
          </a:stretch>
        </p:blipFill>
        <p:spPr bwMode="auto">
          <a:xfrm>
            <a:off x="4876800" y="1371600"/>
            <a:ext cx="4038600" cy="5328572"/>
          </a:xfrm>
          <a:prstGeom prst="rect">
            <a:avLst/>
          </a:prstGeom>
          <a:noFill/>
        </p:spPr>
      </p:pic>
      <p:sp>
        <p:nvSpPr>
          <p:cNvPr id="5" name="Isosceles Triangle 4"/>
          <p:cNvSpPr/>
          <p:nvPr/>
        </p:nvSpPr>
        <p:spPr>
          <a:xfrm>
            <a:off x="6781800" y="3124200"/>
            <a:ext cx="222504" cy="228600"/>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Isosceles Triangle 5"/>
          <p:cNvSpPr/>
          <p:nvPr/>
        </p:nvSpPr>
        <p:spPr>
          <a:xfrm>
            <a:off x="6934200" y="3276600"/>
            <a:ext cx="222504" cy="228600"/>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Isosceles Triangle 6"/>
          <p:cNvSpPr/>
          <p:nvPr/>
        </p:nvSpPr>
        <p:spPr>
          <a:xfrm>
            <a:off x="7162800" y="3429000"/>
            <a:ext cx="298704" cy="304800"/>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Isosceles Triangle 7"/>
          <p:cNvSpPr/>
          <p:nvPr/>
        </p:nvSpPr>
        <p:spPr>
          <a:xfrm>
            <a:off x="7467600" y="3733800"/>
            <a:ext cx="228600" cy="152400"/>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Bent-Up Arrow 8"/>
          <p:cNvSpPr/>
          <p:nvPr/>
        </p:nvSpPr>
        <p:spPr>
          <a:xfrm rot="2332199">
            <a:off x="4397493" y="2793761"/>
            <a:ext cx="2831592" cy="685800"/>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Bent-Up Arrow 9"/>
          <p:cNvSpPr/>
          <p:nvPr/>
        </p:nvSpPr>
        <p:spPr>
          <a:xfrm rot="2332199">
            <a:off x="3323371" y="2204543"/>
            <a:ext cx="4573222" cy="2734075"/>
          </a:xfrm>
          <a:prstGeom prst="bentUpArrow">
            <a:avLst>
              <a:gd name="adj1" fmla="val 7009"/>
              <a:gd name="adj2" fmla="val 19918"/>
              <a:gd name="adj3" fmla="val 1976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Bent-Up Arrow 10"/>
          <p:cNvSpPr/>
          <p:nvPr/>
        </p:nvSpPr>
        <p:spPr>
          <a:xfrm rot="2332199">
            <a:off x="4092692" y="4851161"/>
            <a:ext cx="2831592" cy="685800"/>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Bent-Up Arrow 11"/>
          <p:cNvSpPr/>
          <p:nvPr/>
        </p:nvSpPr>
        <p:spPr>
          <a:xfrm rot="2332199">
            <a:off x="2840617" y="3266833"/>
            <a:ext cx="5594767" cy="2527380"/>
          </a:xfrm>
          <a:prstGeom prst="bentUpArrow">
            <a:avLst>
              <a:gd name="adj1" fmla="val 7009"/>
              <a:gd name="adj2" fmla="val 19918"/>
              <a:gd name="adj3" fmla="val 1976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ppt_x"/>
                                          </p:val>
                                        </p:tav>
                                      </p:tavLst>
                                    </p:anim>
                                    <p:anim calcmode="lin" valueType="num">
                                      <p:cBhvr additive="base">
                                        <p:cTn id="11" dur="500"/>
                                        <p:tgtEl>
                                          <p:spTgt spid="9"/>
                                        </p:tgtEl>
                                        <p:attrNameLst>
                                          <p:attrName>ppt_y</p:attrName>
                                        </p:attrNameLst>
                                      </p:cBhvr>
                                      <p:tavLst>
                                        <p:tav tm="0">
                                          <p:val>
                                            <p:strVal val="ppt_y"/>
                                          </p:val>
                                        </p:tav>
                                        <p:tav tm="100000">
                                          <p:val>
                                            <p:strVal val="1+ppt_h/2"/>
                                          </p:val>
                                        </p:tav>
                                      </p:tavLst>
                                    </p:anim>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10"/>
                                        </p:tgtEl>
                                        <p:attrNameLst>
                                          <p:attrName>ppt_x</p:attrName>
                                        </p:attrNameLst>
                                      </p:cBhvr>
                                      <p:tavLst>
                                        <p:tav tm="0">
                                          <p:val>
                                            <p:strVal val="ppt_x"/>
                                          </p:val>
                                        </p:tav>
                                        <p:tav tm="100000">
                                          <p:val>
                                            <p:strVal val="ppt_x"/>
                                          </p:val>
                                        </p:tav>
                                      </p:tavLst>
                                    </p:anim>
                                    <p:anim calcmode="lin" valueType="num">
                                      <p:cBhvr additive="base">
                                        <p:cTn id="21" dur="500"/>
                                        <p:tgtEl>
                                          <p:spTgt spid="10"/>
                                        </p:tgtEl>
                                        <p:attrNameLst>
                                          <p:attrName>ppt_y</p:attrName>
                                        </p:attrNameLst>
                                      </p:cBhvr>
                                      <p:tavLst>
                                        <p:tav tm="0">
                                          <p:val>
                                            <p:strVal val="ppt_y"/>
                                          </p:val>
                                        </p:tav>
                                        <p:tav tm="100000">
                                          <p:val>
                                            <p:strVal val="1+ppt_h/2"/>
                                          </p:val>
                                        </p:tav>
                                      </p:tavLst>
                                    </p:anim>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1" nodeType="clickEffect">
                                  <p:stCondLst>
                                    <p:cond delay="0"/>
                                  </p:stCondLst>
                                  <p:childTnLst>
                                    <p:anim calcmode="lin" valueType="num">
                                      <p:cBhvr additive="base">
                                        <p:cTn id="40" dur="500"/>
                                        <p:tgtEl>
                                          <p:spTgt spid="12"/>
                                        </p:tgtEl>
                                        <p:attrNameLst>
                                          <p:attrName>ppt_x</p:attrName>
                                        </p:attrNameLst>
                                      </p:cBhvr>
                                      <p:tavLst>
                                        <p:tav tm="0">
                                          <p:val>
                                            <p:strVal val="ppt_x"/>
                                          </p:val>
                                        </p:tav>
                                        <p:tav tm="100000">
                                          <p:val>
                                            <p:strVal val="ppt_x"/>
                                          </p:val>
                                        </p:tav>
                                      </p:tavLst>
                                    </p:anim>
                                    <p:anim calcmode="lin" valueType="num">
                                      <p:cBhvr additive="base">
                                        <p:cTn id="41" dur="500"/>
                                        <p:tgtEl>
                                          <p:spTgt spid="12"/>
                                        </p:tgtEl>
                                        <p:attrNameLst>
                                          <p:attrName>ppt_y</p:attrName>
                                        </p:attrNameLst>
                                      </p:cBhvr>
                                      <p:tavLst>
                                        <p:tav tm="0">
                                          <p:val>
                                            <p:strVal val="ppt_y"/>
                                          </p:val>
                                        </p:tav>
                                        <p:tav tm="100000">
                                          <p:val>
                                            <p:strVal val="1+ppt_h/2"/>
                                          </p:val>
                                        </p:tav>
                                      </p:tavLst>
                                    </p:anim>
                                    <p:set>
                                      <p:cBhvr>
                                        <p:cTn id="4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7300" dirty="0" smtClean="0">
                <a:solidFill>
                  <a:schemeClr val="bg1"/>
                </a:solidFill>
              </a:rPr>
              <a:t>History of Rome </a:t>
            </a:r>
            <a:endParaRPr lang="en-US" sz="7300" dirty="0">
              <a:solidFill>
                <a:schemeClr val="bg1"/>
              </a:solidFill>
            </a:endParaRPr>
          </a:p>
        </p:txBody>
      </p:sp>
      <p:sp>
        <p:nvSpPr>
          <p:cNvPr id="5" name="Content Placeholder 4"/>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bg1"/>
                </a:solidFill>
              </a:rPr>
              <a:t>Early Civilizations </a:t>
            </a:r>
            <a:endParaRPr lang="en-US" sz="6600" b="1" dirty="0">
              <a:solidFill>
                <a:schemeClr val="bg1"/>
              </a:solidFill>
            </a:endParaRPr>
          </a:p>
        </p:txBody>
      </p:sp>
      <p:sp>
        <p:nvSpPr>
          <p:cNvPr id="3" name="Content Placeholder 2"/>
          <p:cNvSpPr>
            <a:spLocks noGrp="1"/>
          </p:cNvSpPr>
          <p:nvPr>
            <p:ph idx="1"/>
          </p:nvPr>
        </p:nvSpPr>
        <p:spPr/>
        <p:txBody>
          <a:bodyPr>
            <a:normAutofit/>
          </a:bodyPr>
          <a:lstStyle/>
          <a:p>
            <a:r>
              <a:rPr lang="en-US" sz="4400" b="1" dirty="0" err="1" smtClean="0">
                <a:solidFill>
                  <a:schemeClr val="bg1"/>
                </a:solidFill>
              </a:rPr>
              <a:t>Latins</a:t>
            </a:r>
            <a:r>
              <a:rPr lang="en-US" sz="4400" b="1" dirty="0" smtClean="0">
                <a:solidFill>
                  <a:schemeClr val="bg1"/>
                </a:solidFill>
              </a:rPr>
              <a:t> </a:t>
            </a:r>
          </a:p>
          <a:p>
            <a:r>
              <a:rPr lang="en-US" sz="4400" b="1" dirty="0" smtClean="0">
                <a:solidFill>
                  <a:schemeClr val="bg1"/>
                </a:solidFill>
              </a:rPr>
              <a:t>Greeks </a:t>
            </a:r>
          </a:p>
          <a:p>
            <a:r>
              <a:rPr lang="en-US" sz="4400" b="1" dirty="0" smtClean="0">
                <a:solidFill>
                  <a:schemeClr val="bg1"/>
                </a:solidFill>
              </a:rPr>
              <a:t>Etruscans</a:t>
            </a:r>
          </a:p>
          <a:p>
            <a:pPr lvl="1"/>
            <a:r>
              <a:rPr lang="en-US" sz="4000" b="1" dirty="0" smtClean="0">
                <a:solidFill>
                  <a:schemeClr val="bg1"/>
                </a:solidFill>
              </a:rPr>
              <a:t>Alphabet</a:t>
            </a:r>
          </a:p>
          <a:p>
            <a:pPr lvl="1"/>
            <a:r>
              <a:rPr lang="en-US" sz="4000" b="1" dirty="0" smtClean="0">
                <a:solidFill>
                  <a:schemeClr val="bg1"/>
                </a:solidFill>
              </a:rPr>
              <a:t>Arch  </a:t>
            </a:r>
            <a:endParaRPr lang="en-US" sz="4000" b="1" dirty="0">
              <a:solidFill>
                <a:schemeClr val="bg1"/>
              </a:solidFill>
            </a:endParaRPr>
          </a:p>
        </p:txBody>
      </p:sp>
      <p:pic>
        <p:nvPicPr>
          <p:cNvPr id="4" name="Picture 2" descr="http://www.alternatehistory.com/discussion/attachment.php?attachmentid=8997&amp;stc=1&amp;d=1135282780"/>
          <p:cNvPicPr>
            <a:picLocks noChangeAspect="1" noChangeArrowheads="1"/>
          </p:cNvPicPr>
          <p:nvPr/>
        </p:nvPicPr>
        <p:blipFill>
          <a:blip r:embed="rId2"/>
          <a:srcRect/>
          <a:stretch>
            <a:fillRect/>
          </a:stretch>
        </p:blipFill>
        <p:spPr bwMode="auto">
          <a:xfrm>
            <a:off x="4876800" y="1371600"/>
            <a:ext cx="4038600" cy="5328572"/>
          </a:xfrm>
          <a:prstGeom prst="rect">
            <a:avLst/>
          </a:prstGeom>
          <a:noFill/>
        </p:spPr>
      </p:pic>
      <p:sp>
        <p:nvSpPr>
          <p:cNvPr id="5" name="Down Arrow 4"/>
          <p:cNvSpPr/>
          <p:nvPr/>
        </p:nvSpPr>
        <p:spPr>
          <a:xfrm rot="2576571">
            <a:off x="7495193" y="933423"/>
            <a:ext cx="484632" cy="317889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solidFill>
                  <a:schemeClr val="bg1"/>
                </a:solidFill>
              </a:rPr>
              <a:t>Greek</a:t>
            </a:r>
            <a:r>
              <a:rPr lang="en-US" sz="2800" b="1" dirty="0" smtClean="0">
                <a:solidFill>
                  <a:schemeClr val="bg1"/>
                </a:solidFill>
              </a:rPr>
              <a:t>s </a:t>
            </a:r>
            <a:endParaRPr lang="en-US" sz="2800" b="1" dirty="0">
              <a:solidFill>
                <a:schemeClr val="bg1"/>
              </a:solidFill>
            </a:endParaRPr>
          </a:p>
        </p:txBody>
      </p:sp>
      <p:sp>
        <p:nvSpPr>
          <p:cNvPr id="7" name="Down Arrow 6"/>
          <p:cNvSpPr/>
          <p:nvPr/>
        </p:nvSpPr>
        <p:spPr>
          <a:xfrm rot="19121668">
            <a:off x="6280517" y="1239401"/>
            <a:ext cx="484632" cy="326484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err="1" smtClean="0"/>
              <a:t>L</a:t>
            </a:r>
            <a:r>
              <a:rPr lang="en-US" sz="2800" b="1" dirty="0" err="1" smtClean="0">
                <a:solidFill>
                  <a:schemeClr val="bg1"/>
                </a:solidFill>
              </a:rPr>
              <a:t>atins</a:t>
            </a:r>
            <a:r>
              <a:rPr lang="en-US" sz="2800" b="1" dirty="0" smtClean="0">
                <a:solidFill>
                  <a:schemeClr val="bg1"/>
                </a:solidFill>
              </a:rPr>
              <a:t> </a:t>
            </a:r>
            <a:endParaRPr lang="en-US" sz="2800" b="1" dirty="0">
              <a:solidFill>
                <a:schemeClr val="bg1"/>
              </a:solidFill>
            </a:endParaRPr>
          </a:p>
        </p:txBody>
      </p:sp>
      <p:sp>
        <p:nvSpPr>
          <p:cNvPr id="8" name="Rectangle 7"/>
          <p:cNvSpPr/>
          <p:nvPr/>
        </p:nvSpPr>
        <p:spPr>
          <a:xfrm rot="19371466">
            <a:off x="5652255" y="2319262"/>
            <a:ext cx="17526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smtClean="0"/>
              <a:t>Etruscans</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0" nodeType="click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9" presetClass="path" presetSubtype="0" accel="50000" decel="50000" fill="hold" grpId="0" nodeType="clickEffect">
                                  <p:stCondLst>
                                    <p:cond delay="0"/>
                                  </p:stCondLst>
                                  <p:childTnLst>
                                    <p:animMotion origin="layout" path="M 1.11111E-6 8.67052E-7 L 0.08611 0.18936 " pathEditMode="relative" rAng="0" ptsTypes="AA">
                                      <p:cBhvr>
                                        <p:cTn id="26" dur="2000" fill="hold"/>
                                        <p:tgtEl>
                                          <p:spTgt spid="8"/>
                                        </p:tgtEl>
                                        <p:attrNameLst>
                                          <p:attrName>ppt_x</p:attrName>
                                          <p:attrName>ppt_y</p:attrName>
                                        </p:attrNameLst>
                                      </p:cBhvr>
                                      <p:rCtr x="43" y="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8"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History of Rome</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b="1" u="sng" dirty="0" smtClean="0">
                <a:solidFill>
                  <a:schemeClr val="bg1"/>
                </a:solidFill>
              </a:rPr>
              <a:t>509</a:t>
            </a:r>
            <a:r>
              <a:rPr lang="en-US" dirty="0" smtClean="0">
                <a:solidFill>
                  <a:schemeClr val="bg1"/>
                </a:solidFill>
              </a:rPr>
              <a:t> BC drive out Etruscans and their King</a:t>
            </a:r>
          </a:p>
          <a:p>
            <a:pPr lvl="1"/>
            <a:r>
              <a:rPr lang="en-US" dirty="0" smtClean="0">
                <a:solidFill>
                  <a:schemeClr val="bg1"/>
                </a:solidFill>
              </a:rPr>
              <a:t>Start a republic </a:t>
            </a:r>
          </a:p>
          <a:p>
            <a:pPr lvl="2"/>
            <a:r>
              <a:rPr lang="en-US" dirty="0" smtClean="0">
                <a:solidFill>
                  <a:schemeClr val="bg1"/>
                </a:solidFill>
              </a:rPr>
              <a:t>Last from 509 – 133 BC</a:t>
            </a:r>
          </a:p>
          <a:p>
            <a:pPr lvl="2">
              <a:buNone/>
            </a:pPr>
            <a:endParaRPr lang="en-US" dirty="0" smtClean="0">
              <a:solidFill>
                <a:schemeClr val="bg1"/>
              </a:solidFill>
            </a:endParaRPr>
          </a:p>
          <a:p>
            <a:pPr lvl="1"/>
            <a:endParaRPr lang="en-US" dirty="0" smtClean="0">
              <a:solidFill>
                <a:schemeClr val="bg1"/>
              </a:solidFill>
            </a:endParaRPr>
          </a:p>
          <a:p>
            <a:endParaRPr lang="en-US" dirty="0" smtClean="0">
              <a:solidFill>
                <a:schemeClr val="bg1"/>
              </a:solidFill>
            </a:endParaRPr>
          </a:p>
          <a:p>
            <a:pPr lvl="1"/>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Structure of the Republic </a:t>
            </a:r>
            <a:endParaRPr lang="en-US" dirty="0"/>
          </a:p>
        </p:txBody>
      </p:sp>
      <p:sp>
        <p:nvSpPr>
          <p:cNvPr id="3" name="Content Placeholder 2"/>
          <p:cNvSpPr>
            <a:spLocks noGrp="1"/>
          </p:cNvSpPr>
          <p:nvPr>
            <p:ph idx="1"/>
          </p:nvPr>
        </p:nvSpPr>
        <p:spPr/>
        <p:txBody>
          <a:bodyPr/>
          <a:lstStyle/>
          <a:p>
            <a:r>
              <a:rPr lang="en-US" dirty="0" smtClean="0">
                <a:solidFill>
                  <a:schemeClr val="bg1"/>
                </a:solidFill>
              </a:rPr>
              <a:t>Senate </a:t>
            </a:r>
          </a:p>
          <a:p>
            <a:pPr lvl="1"/>
            <a:r>
              <a:rPr lang="en-US" dirty="0" smtClean="0">
                <a:solidFill>
                  <a:schemeClr val="bg1"/>
                </a:solidFill>
              </a:rPr>
              <a:t>Made up of </a:t>
            </a:r>
            <a:r>
              <a:rPr lang="en-US" u="sng" dirty="0" smtClean="0">
                <a:solidFill>
                  <a:schemeClr val="bg1"/>
                </a:solidFill>
              </a:rPr>
              <a:t>Patricians</a:t>
            </a:r>
            <a:r>
              <a:rPr lang="en-US" dirty="0" smtClean="0">
                <a:solidFill>
                  <a:schemeClr val="bg1"/>
                </a:solidFill>
              </a:rPr>
              <a:t> – land owners </a:t>
            </a:r>
          </a:p>
          <a:p>
            <a:pPr lvl="1"/>
            <a:r>
              <a:rPr lang="en-US" dirty="0" smtClean="0">
                <a:solidFill>
                  <a:schemeClr val="bg1"/>
                </a:solidFill>
              </a:rPr>
              <a:t>Made laws</a:t>
            </a:r>
          </a:p>
          <a:p>
            <a:r>
              <a:rPr lang="en-US" dirty="0" smtClean="0">
                <a:solidFill>
                  <a:schemeClr val="bg1"/>
                </a:solidFill>
              </a:rPr>
              <a:t>Consuls </a:t>
            </a:r>
          </a:p>
          <a:p>
            <a:pPr lvl="1"/>
            <a:r>
              <a:rPr lang="en-US" dirty="0" smtClean="0">
                <a:solidFill>
                  <a:schemeClr val="bg1"/>
                </a:solidFill>
              </a:rPr>
              <a:t>Supervise business and armies</a:t>
            </a:r>
          </a:p>
          <a:p>
            <a:r>
              <a:rPr lang="en-US" dirty="0" smtClean="0">
                <a:solidFill>
                  <a:schemeClr val="bg1"/>
                </a:solidFill>
              </a:rPr>
              <a:t>Dictator</a:t>
            </a:r>
          </a:p>
          <a:p>
            <a:pPr lvl="1"/>
            <a:r>
              <a:rPr lang="en-US" dirty="0" smtClean="0">
                <a:solidFill>
                  <a:schemeClr val="bg1"/>
                </a:solidFill>
              </a:rPr>
              <a:t>Complete control of government </a:t>
            </a:r>
          </a:p>
          <a:p>
            <a:pPr lvl="1"/>
            <a:r>
              <a:rPr lang="en-US" dirty="0" smtClean="0">
                <a:solidFill>
                  <a:schemeClr val="bg1"/>
                </a:solidFill>
              </a:rPr>
              <a:t>Emergency powers for 6 months </a:t>
            </a:r>
          </a:p>
          <a:p>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Social Structure </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Classes </a:t>
            </a:r>
          </a:p>
          <a:p>
            <a:pPr lvl="1"/>
            <a:r>
              <a:rPr lang="en-US" dirty="0" smtClean="0">
                <a:solidFill>
                  <a:schemeClr val="bg1"/>
                </a:solidFill>
              </a:rPr>
              <a:t>Patricians (Wealthy)</a:t>
            </a:r>
          </a:p>
          <a:p>
            <a:pPr lvl="1"/>
            <a:r>
              <a:rPr lang="en-US" dirty="0" smtClean="0">
                <a:solidFill>
                  <a:schemeClr val="bg1"/>
                </a:solidFill>
              </a:rPr>
              <a:t>Plebeians  (farmers, traders, merchants)</a:t>
            </a:r>
          </a:p>
          <a:p>
            <a:pPr lvl="2"/>
            <a:r>
              <a:rPr lang="en-US" dirty="0" smtClean="0">
                <a:solidFill>
                  <a:schemeClr val="bg1"/>
                </a:solidFill>
              </a:rPr>
              <a:t>Gain access to power and equality in 450 BC</a:t>
            </a:r>
          </a:p>
          <a:p>
            <a:pPr lvl="1"/>
            <a:r>
              <a:rPr lang="en-US" dirty="0" smtClean="0">
                <a:solidFill>
                  <a:schemeClr val="bg1"/>
                </a:solidFill>
              </a:rPr>
              <a:t>Slaves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History of Rome conquest</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rPr>
              <a:t>338 BC Rome defeats Latin states</a:t>
            </a:r>
          </a:p>
          <a:p>
            <a:r>
              <a:rPr lang="en-US" dirty="0" smtClean="0">
                <a:solidFill>
                  <a:schemeClr val="bg1"/>
                </a:solidFill>
              </a:rPr>
              <a:t>50 years of Roman conquest of Italian peninsula</a:t>
            </a:r>
          </a:p>
          <a:p>
            <a:r>
              <a:rPr lang="en-US" dirty="0" smtClean="0">
                <a:solidFill>
                  <a:schemeClr val="bg1"/>
                </a:solidFill>
              </a:rPr>
              <a:t>264 BC Rome defeats Greeks </a:t>
            </a:r>
          </a:p>
          <a:p>
            <a:r>
              <a:rPr lang="en-US" dirty="0" smtClean="0">
                <a:solidFill>
                  <a:schemeClr val="bg1"/>
                </a:solidFill>
              </a:rPr>
              <a:t>264 BC 1</a:t>
            </a:r>
            <a:r>
              <a:rPr lang="en-US" baseline="30000" dirty="0" smtClean="0">
                <a:solidFill>
                  <a:schemeClr val="bg1"/>
                </a:solidFill>
              </a:rPr>
              <a:t>st</a:t>
            </a:r>
            <a:r>
              <a:rPr lang="en-US" dirty="0" smtClean="0">
                <a:solidFill>
                  <a:schemeClr val="bg1"/>
                </a:solidFill>
              </a:rPr>
              <a:t> Punic War – War against Carthage for Sicily </a:t>
            </a:r>
          </a:p>
          <a:p>
            <a:pPr lvl="1"/>
            <a:r>
              <a:rPr lang="en-US" dirty="0" smtClean="0">
                <a:solidFill>
                  <a:schemeClr val="bg1"/>
                </a:solidFill>
              </a:rPr>
              <a:t>Rome wins</a:t>
            </a:r>
          </a:p>
          <a:p>
            <a:pPr lvl="1"/>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meakinsworld.org.uk/images/worldmap_large.jpg"/>
          <p:cNvPicPr>
            <a:picLocks noChangeAspect="1" noChangeArrowheads="1"/>
          </p:cNvPicPr>
          <p:nvPr/>
        </p:nvPicPr>
        <p:blipFill>
          <a:blip r:embed="rId2"/>
          <a:srcRect/>
          <a:stretch>
            <a:fillRect/>
          </a:stretch>
        </p:blipFill>
        <p:spPr bwMode="auto">
          <a:xfrm>
            <a:off x="457200" y="533400"/>
            <a:ext cx="8273143" cy="5791200"/>
          </a:xfrm>
          <a:prstGeom prst="rect">
            <a:avLst/>
          </a:prstGeom>
          <a:noFill/>
        </p:spPr>
      </p:pic>
      <p:sp>
        <p:nvSpPr>
          <p:cNvPr id="5" name="Up Arrow 4"/>
          <p:cNvSpPr/>
          <p:nvPr/>
        </p:nvSpPr>
        <p:spPr>
          <a:xfrm>
            <a:off x="4038600" y="2286000"/>
            <a:ext cx="1475232" cy="30480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6" name="Picture 2" descr="http://www.alternatehistory.com/discussion/attachment.php?attachmentid=8997&amp;stc=1&amp;d=1135282780"/>
          <p:cNvPicPr>
            <a:picLocks noChangeAspect="1" noChangeArrowheads="1"/>
          </p:cNvPicPr>
          <p:nvPr/>
        </p:nvPicPr>
        <p:blipFill>
          <a:blip r:embed="rId3"/>
          <a:srcRect/>
          <a:stretch>
            <a:fillRect/>
          </a:stretch>
        </p:blipFill>
        <p:spPr bwMode="auto">
          <a:xfrm>
            <a:off x="2743200" y="685800"/>
            <a:ext cx="4038600" cy="5328572"/>
          </a:xfrm>
          <a:prstGeom prst="rect">
            <a:avLst/>
          </a:prstGeom>
          <a:noFill/>
        </p:spPr>
      </p:pic>
      <p:sp>
        <p:nvSpPr>
          <p:cNvPr id="7" name="Rectangle 6"/>
          <p:cNvSpPr/>
          <p:nvPr/>
        </p:nvSpPr>
        <p:spPr>
          <a:xfrm>
            <a:off x="2819400" y="5181600"/>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Carthage </a:t>
            </a:r>
            <a:endParaRPr lang="en-US" dirty="0"/>
          </a:p>
        </p:txBody>
      </p:sp>
      <p:sp>
        <p:nvSpPr>
          <p:cNvPr id="8" name="Up Arrow 7"/>
          <p:cNvSpPr/>
          <p:nvPr/>
        </p:nvSpPr>
        <p:spPr>
          <a:xfrm>
            <a:off x="4800600" y="4572000"/>
            <a:ext cx="838200" cy="13716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8"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4879</TotalTime>
  <Words>1898</Words>
  <Application>Microsoft Office PowerPoint</Application>
  <PresentationFormat>On-screen Show (4:3)</PresentationFormat>
  <Paragraphs>535</Paragraphs>
  <Slides>109</Slides>
  <Notes>0</Notes>
  <HiddenSlides>0</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Office Theme</vt:lpstr>
      <vt:lpstr>World History </vt:lpstr>
      <vt:lpstr>Structure of Governments</vt:lpstr>
      <vt:lpstr>Slide 3</vt:lpstr>
      <vt:lpstr>Structure of Governments</vt:lpstr>
      <vt:lpstr>Slide 5</vt:lpstr>
      <vt:lpstr>Structure of Governments</vt:lpstr>
      <vt:lpstr>Slide 7</vt:lpstr>
      <vt:lpstr>Nomads and Migrations </vt:lpstr>
      <vt:lpstr>Three major migration groups</vt:lpstr>
      <vt:lpstr>Phoenicians </vt:lpstr>
      <vt:lpstr>Israelites </vt:lpstr>
      <vt:lpstr>Aryans </vt:lpstr>
      <vt:lpstr>Slide 13</vt:lpstr>
      <vt:lpstr>Beliefs in Ancient World Clash  </vt:lpstr>
      <vt:lpstr>Slide 15</vt:lpstr>
      <vt:lpstr>Clash Between Beliefs  “Prince of Egypt” </vt:lpstr>
      <vt:lpstr>Classical Civilizations</vt:lpstr>
      <vt:lpstr>Classical Era</vt:lpstr>
      <vt:lpstr>Four areas of Classical Civ’s</vt:lpstr>
      <vt:lpstr>Characteristics of Classical Civ’s</vt:lpstr>
      <vt:lpstr>India China Greece  &amp;  Rome </vt:lpstr>
      <vt:lpstr>India </vt:lpstr>
      <vt:lpstr>Slide 23</vt:lpstr>
      <vt:lpstr>Slide 24</vt:lpstr>
      <vt:lpstr>Early Civilizations in India </vt:lpstr>
      <vt:lpstr>Geography </vt:lpstr>
      <vt:lpstr>Slide 27</vt:lpstr>
      <vt:lpstr>Slide 28</vt:lpstr>
      <vt:lpstr>Slide 29</vt:lpstr>
      <vt:lpstr>Migration and Interaction</vt:lpstr>
      <vt:lpstr>Social classes</vt:lpstr>
      <vt:lpstr>Slide 32</vt:lpstr>
      <vt:lpstr>Religions of India</vt:lpstr>
      <vt:lpstr>Hinduism </vt:lpstr>
      <vt:lpstr>Hinduism </vt:lpstr>
      <vt:lpstr>“When all the senses are stilled, when the mind is at rest, that, say the wise, is the highest state.” </vt:lpstr>
      <vt:lpstr>Hinduism </vt:lpstr>
      <vt:lpstr>Hinduism </vt:lpstr>
      <vt:lpstr>Buddhism </vt:lpstr>
      <vt:lpstr>‘Would that sickness, age, and death might be forever bound.” </vt:lpstr>
      <vt:lpstr>Siddhartha Gautama</vt:lpstr>
      <vt:lpstr>“Do not go by what is handed down, nor by the authority of your traditional teachings. When you know yourselves, ‘These teachings are good or not good,’ only then accept or reject them.” ” </vt:lpstr>
      <vt:lpstr>Principle of Buddhism</vt:lpstr>
      <vt:lpstr>Four Noble Truths</vt:lpstr>
      <vt:lpstr>Middle Path </vt:lpstr>
      <vt:lpstr>China </vt:lpstr>
      <vt:lpstr>Slide 47</vt:lpstr>
      <vt:lpstr>Slide 48</vt:lpstr>
      <vt:lpstr>Early Chinese Civilizations and Dynasties</vt:lpstr>
      <vt:lpstr>Slide 50</vt:lpstr>
      <vt:lpstr>Slide 51</vt:lpstr>
      <vt:lpstr>Dynasty</vt:lpstr>
      <vt:lpstr>Shang 1650 BC </vt:lpstr>
      <vt:lpstr>Zhou (JOH or Chou) Dynasty</vt:lpstr>
      <vt:lpstr>Slide 55</vt:lpstr>
      <vt:lpstr>Qin (Chin) Dynasty</vt:lpstr>
      <vt:lpstr>Han 206 BC</vt:lpstr>
      <vt:lpstr>Philosophies (Religions) </vt:lpstr>
      <vt:lpstr>“If there is righteousness in the heart, there will be beauty in the character. If there is beauty in the character, there will be harmony in the home. If there is harmony in the home, there will be order in the nation. If there is order in the nation, there will be peace in the world. ” </vt:lpstr>
      <vt:lpstr>Philosophies (Religions) </vt:lpstr>
      <vt:lpstr>Philosophies (Religions) </vt:lpstr>
      <vt:lpstr>Empires of the Middle East </vt:lpstr>
      <vt:lpstr>Slide 63</vt:lpstr>
      <vt:lpstr>Empires of the World </vt:lpstr>
      <vt:lpstr>Greece </vt:lpstr>
      <vt:lpstr>Greece </vt:lpstr>
      <vt:lpstr>Slide 67</vt:lpstr>
      <vt:lpstr>Slide 68</vt:lpstr>
      <vt:lpstr>Geography </vt:lpstr>
      <vt:lpstr>Slide 70</vt:lpstr>
      <vt:lpstr>Slide 71</vt:lpstr>
      <vt:lpstr>Early Civilizations</vt:lpstr>
      <vt:lpstr>City-State</vt:lpstr>
      <vt:lpstr>City – State </vt:lpstr>
      <vt:lpstr>Government </vt:lpstr>
      <vt:lpstr>Culture</vt:lpstr>
      <vt:lpstr>Religion</vt:lpstr>
      <vt:lpstr>Religion Cont. </vt:lpstr>
      <vt:lpstr>Religion Cont.</vt:lpstr>
      <vt:lpstr>Art </vt:lpstr>
      <vt:lpstr>Greek Philosophies</vt:lpstr>
      <vt:lpstr>Philosophers</vt:lpstr>
      <vt:lpstr>Philosophers cont. </vt:lpstr>
      <vt:lpstr>Alexander the Great</vt:lpstr>
      <vt:lpstr>Slide 85</vt:lpstr>
      <vt:lpstr>Slide 86</vt:lpstr>
      <vt:lpstr>Slide 87</vt:lpstr>
      <vt:lpstr>Slide 88</vt:lpstr>
      <vt:lpstr>Rome</vt:lpstr>
      <vt:lpstr>Slide 90</vt:lpstr>
      <vt:lpstr>Slide 91</vt:lpstr>
      <vt:lpstr>Geography </vt:lpstr>
      <vt:lpstr> History of Rome </vt:lpstr>
      <vt:lpstr>Early Civilizations </vt:lpstr>
      <vt:lpstr>History of Rome</vt:lpstr>
      <vt:lpstr>Structure of the Republic </vt:lpstr>
      <vt:lpstr>Social Structure </vt:lpstr>
      <vt:lpstr>History of Rome conquest</vt:lpstr>
      <vt:lpstr>Slide 99</vt:lpstr>
      <vt:lpstr>History of Rome</vt:lpstr>
      <vt:lpstr>Slide 101</vt:lpstr>
      <vt:lpstr>Slide 102</vt:lpstr>
      <vt:lpstr>Backlash of Success </vt:lpstr>
      <vt:lpstr>Roman History Cont.</vt:lpstr>
      <vt:lpstr>New Era of Emperors</vt:lpstr>
      <vt:lpstr>Bad Emperors during Pax  </vt:lpstr>
      <vt:lpstr>Spread of Christianity in Rome</vt:lpstr>
      <vt:lpstr>Roman Achievements</vt:lpstr>
      <vt:lpstr>More Achievements </vt:lpstr>
    </vt:vector>
  </TitlesOfParts>
  <Company>default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 </dc:title>
  <dc:creator>jpeeler</dc:creator>
  <cp:lastModifiedBy>jpeeler</cp:lastModifiedBy>
  <cp:revision>390</cp:revision>
  <dcterms:created xsi:type="dcterms:W3CDTF">2011-09-16T14:58:40Z</dcterms:created>
  <dcterms:modified xsi:type="dcterms:W3CDTF">2013-09-20T13:12:38Z</dcterms:modified>
</cp:coreProperties>
</file>