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2" r:id="rId2"/>
    <p:sldId id="293" r:id="rId3"/>
    <p:sldId id="294" r:id="rId4"/>
    <p:sldId id="295" r:id="rId5"/>
    <p:sldId id="296" r:id="rId6"/>
    <p:sldId id="297" r:id="rId7"/>
    <p:sldId id="298" r:id="rId8"/>
    <p:sldId id="256"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68" r:id="rId24"/>
    <p:sldId id="269" r:id="rId25"/>
    <p:sldId id="286" r:id="rId26"/>
    <p:sldId id="287" r:id="rId27"/>
    <p:sldId id="288" r:id="rId28"/>
    <p:sldId id="312" r:id="rId29"/>
    <p:sldId id="303" r:id="rId30"/>
    <p:sldId id="289" r:id="rId31"/>
    <p:sldId id="316" r:id="rId32"/>
    <p:sldId id="304" r:id="rId33"/>
    <p:sldId id="307" r:id="rId34"/>
    <p:sldId id="308" r:id="rId35"/>
    <p:sldId id="305" r:id="rId36"/>
    <p:sldId id="310" r:id="rId37"/>
    <p:sldId id="309" r:id="rId38"/>
    <p:sldId id="306" r:id="rId39"/>
    <p:sldId id="301" r:id="rId40"/>
    <p:sldId id="311" r:id="rId41"/>
    <p:sldId id="290" r:id="rId42"/>
    <p:sldId id="291" r:id="rId43"/>
    <p:sldId id="302" r:id="rId44"/>
    <p:sldId id="313" r:id="rId45"/>
    <p:sldId id="314" r:id="rId46"/>
    <p:sldId id="315" r:id="rId47"/>
    <p:sldId id="317" r:id="rId48"/>
    <p:sldId id="259" r:id="rId49"/>
    <p:sldId id="262" r:id="rId50"/>
    <p:sldId id="327" r:id="rId51"/>
    <p:sldId id="328" r:id="rId52"/>
    <p:sldId id="318" r:id="rId53"/>
    <p:sldId id="329" r:id="rId54"/>
    <p:sldId id="319" r:id="rId55"/>
    <p:sldId id="320" r:id="rId56"/>
    <p:sldId id="330" r:id="rId57"/>
    <p:sldId id="321" r:id="rId58"/>
    <p:sldId id="322" r:id="rId59"/>
    <p:sldId id="326" r:id="rId60"/>
    <p:sldId id="260" r:id="rId61"/>
    <p:sldId id="267" r:id="rId62"/>
    <p:sldId id="266" r:id="rId63"/>
    <p:sldId id="270" r:id="rId64"/>
    <p:sldId id="271"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192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A4678A-7AB7-6C4C-A190-6780C192060C}" type="datetimeFigureOut">
              <a:rPr lang="en-US" smtClean="0"/>
              <a:t>5/6/15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89174-DA93-4D45-BEA1-977BEBB32C57}" type="slidenum">
              <a:rPr lang="en-US" smtClean="0"/>
              <a:t>‹#›</a:t>
            </a:fld>
            <a:endParaRPr lang="en-US"/>
          </a:p>
        </p:txBody>
      </p:sp>
    </p:spTree>
    <p:extLst>
      <p:ext uri="{BB962C8B-B14F-4D97-AF65-F5344CB8AC3E}">
        <p14:creationId xmlns:p14="http://schemas.microsoft.com/office/powerpoint/2010/main" val="503424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A4678A-7AB7-6C4C-A190-6780C192060C}" type="datetimeFigureOut">
              <a:rPr lang="en-US" smtClean="0"/>
              <a:t>5/6/15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89174-DA93-4D45-BEA1-977BEBB32C57}" type="slidenum">
              <a:rPr lang="en-US" smtClean="0"/>
              <a:t>‹#›</a:t>
            </a:fld>
            <a:endParaRPr lang="en-US"/>
          </a:p>
        </p:txBody>
      </p:sp>
    </p:spTree>
    <p:extLst>
      <p:ext uri="{BB962C8B-B14F-4D97-AF65-F5344CB8AC3E}">
        <p14:creationId xmlns:p14="http://schemas.microsoft.com/office/powerpoint/2010/main" val="189276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A4678A-7AB7-6C4C-A190-6780C192060C}" type="datetimeFigureOut">
              <a:rPr lang="en-US" smtClean="0"/>
              <a:t>5/6/15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89174-DA93-4D45-BEA1-977BEBB32C57}" type="slidenum">
              <a:rPr lang="en-US" smtClean="0"/>
              <a:t>‹#›</a:t>
            </a:fld>
            <a:endParaRPr lang="en-US"/>
          </a:p>
        </p:txBody>
      </p:sp>
    </p:spTree>
    <p:extLst>
      <p:ext uri="{BB962C8B-B14F-4D97-AF65-F5344CB8AC3E}">
        <p14:creationId xmlns:p14="http://schemas.microsoft.com/office/powerpoint/2010/main" val="1488749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EC00F0A-B4ED-2D47-968B-2A94E124A128}" type="slidenum">
              <a:rPr lang="en-US"/>
              <a:pPr/>
              <a:t>‹#›</a:t>
            </a:fld>
            <a:endParaRPr lang="en-US"/>
          </a:p>
        </p:txBody>
      </p:sp>
    </p:spTree>
    <p:extLst>
      <p:ext uri="{BB962C8B-B14F-4D97-AF65-F5344CB8AC3E}">
        <p14:creationId xmlns:p14="http://schemas.microsoft.com/office/powerpoint/2010/main" val="713333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A4678A-7AB7-6C4C-A190-6780C192060C}" type="datetimeFigureOut">
              <a:rPr lang="en-US" smtClean="0"/>
              <a:t>5/6/15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89174-DA93-4D45-BEA1-977BEBB32C57}" type="slidenum">
              <a:rPr lang="en-US" smtClean="0"/>
              <a:t>‹#›</a:t>
            </a:fld>
            <a:endParaRPr lang="en-US"/>
          </a:p>
        </p:txBody>
      </p:sp>
    </p:spTree>
    <p:extLst>
      <p:ext uri="{BB962C8B-B14F-4D97-AF65-F5344CB8AC3E}">
        <p14:creationId xmlns:p14="http://schemas.microsoft.com/office/powerpoint/2010/main" val="1746407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A4678A-7AB7-6C4C-A190-6780C192060C}" type="datetimeFigureOut">
              <a:rPr lang="en-US" smtClean="0"/>
              <a:t>5/6/15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89174-DA93-4D45-BEA1-977BEBB32C57}" type="slidenum">
              <a:rPr lang="en-US" smtClean="0"/>
              <a:t>‹#›</a:t>
            </a:fld>
            <a:endParaRPr lang="en-US"/>
          </a:p>
        </p:txBody>
      </p:sp>
    </p:spTree>
    <p:extLst>
      <p:ext uri="{BB962C8B-B14F-4D97-AF65-F5344CB8AC3E}">
        <p14:creationId xmlns:p14="http://schemas.microsoft.com/office/powerpoint/2010/main" val="3083457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A4678A-7AB7-6C4C-A190-6780C192060C}" type="datetimeFigureOut">
              <a:rPr lang="en-US" smtClean="0"/>
              <a:t>5/6/15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089174-DA93-4D45-BEA1-977BEBB32C57}" type="slidenum">
              <a:rPr lang="en-US" smtClean="0"/>
              <a:t>‹#›</a:t>
            </a:fld>
            <a:endParaRPr lang="en-US"/>
          </a:p>
        </p:txBody>
      </p:sp>
    </p:spTree>
    <p:extLst>
      <p:ext uri="{BB962C8B-B14F-4D97-AF65-F5344CB8AC3E}">
        <p14:creationId xmlns:p14="http://schemas.microsoft.com/office/powerpoint/2010/main" val="2535409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A4678A-7AB7-6C4C-A190-6780C192060C}" type="datetimeFigureOut">
              <a:rPr lang="en-US" smtClean="0"/>
              <a:t>5/6/15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089174-DA93-4D45-BEA1-977BEBB32C57}" type="slidenum">
              <a:rPr lang="en-US" smtClean="0"/>
              <a:t>‹#›</a:t>
            </a:fld>
            <a:endParaRPr lang="en-US"/>
          </a:p>
        </p:txBody>
      </p:sp>
    </p:spTree>
    <p:extLst>
      <p:ext uri="{BB962C8B-B14F-4D97-AF65-F5344CB8AC3E}">
        <p14:creationId xmlns:p14="http://schemas.microsoft.com/office/powerpoint/2010/main" val="1321747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A4678A-7AB7-6C4C-A190-6780C192060C}" type="datetimeFigureOut">
              <a:rPr lang="en-US" smtClean="0"/>
              <a:t>5/6/15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089174-DA93-4D45-BEA1-977BEBB32C57}" type="slidenum">
              <a:rPr lang="en-US" smtClean="0"/>
              <a:t>‹#›</a:t>
            </a:fld>
            <a:endParaRPr lang="en-US"/>
          </a:p>
        </p:txBody>
      </p:sp>
    </p:spTree>
    <p:extLst>
      <p:ext uri="{BB962C8B-B14F-4D97-AF65-F5344CB8AC3E}">
        <p14:creationId xmlns:p14="http://schemas.microsoft.com/office/powerpoint/2010/main" val="1509172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A4678A-7AB7-6C4C-A190-6780C192060C}" type="datetimeFigureOut">
              <a:rPr lang="en-US" smtClean="0"/>
              <a:t>5/6/15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089174-DA93-4D45-BEA1-977BEBB32C57}" type="slidenum">
              <a:rPr lang="en-US" smtClean="0"/>
              <a:t>‹#›</a:t>
            </a:fld>
            <a:endParaRPr lang="en-US"/>
          </a:p>
        </p:txBody>
      </p:sp>
    </p:spTree>
    <p:extLst>
      <p:ext uri="{BB962C8B-B14F-4D97-AF65-F5344CB8AC3E}">
        <p14:creationId xmlns:p14="http://schemas.microsoft.com/office/powerpoint/2010/main" val="2370744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A4678A-7AB7-6C4C-A190-6780C192060C}" type="datetimeFigureOut">
              <a:rPr lang="en-US" smtClean="0"/>
              <a:t>5/6/15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089174-DA93-4D45-BEA1-977BEBB32C57}" type="slidenum">
              <a:rPr lang="en-US" smtClean="0"/>
              <a:t>‹#›</a:t>
            </a:fld>
            <a:endParaRPr lang="en-US"/>
          </a:p>
        </p:txBody>
      </p:sp>
    </p:spTree>
    <p:extLst>
      <p:ext uri="{BB962C8B-B14F-4D97-AF65-F5344CB8AC3E}">
        <p14:creationId xmlns:p14="http://schemas.microsoft.com/office/powerpoint/2010/main" val="3182658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A4678A-7AB7-6C4C-A190-6780C192060C}" type="datetimeFigureOut">
              <a:rPr lang="en-US" smtClean="0"/>
              <a:t>5/6/15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089174-DA93-4D45-BEA1-977BEBB32C57}" type="slidenum">
              <a:rPr lang="en-US" smtClean="0"/>
              <a:t>‹#›</a:t>
            </a:fld>
            <a:endParaRPr lang="en-US"/>
          </a:p>
        </p:txBody>
      </p:sp>
    </p:spTree>
    <p:extLst>
      <p:ext uri="{BB962C8B-B14F-4D97-AF65-F5344CB8AC3E}">
        <p14:creationId xmlns:p14="http://schemas.microsoft.com/office/powerpoint/2010/main" val="34566548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A4678A-7AB7-6C4C-A190-6780C192060C}" type="datetimeFigureOut">
              <a:rPr lang="en-US" smtClean="0"/>
              <a:t>5/6/15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89174-DA93-4D45-BEA1-977BEBB32C57}" type="slidenum">
              <a:rPr lang="en-US" smtClean="0"/>
              <a:t>‹#›</a:t>
            </a:fld>
            <a:endParaRPr lang="en-US"/>
          </a:p>
        </p:txBody>
      </p:sp>
    </p:spTree>
    <p:extLst>
      <p:ext uri="{BB962C8B-B14F-4D97-AF65-F5344CB8AC3E}">
        <p14:creationId xmlns:p14="http://schemas.microsoft.com/office/powerpoint/2010/main" val="1860667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1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 Id="rId3" Type="http://schemas.openxmlformats.org/officeDocument/2006/relationships/image" Target="../media/image16.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teachpol.tcnj.edu/amer_pol_hist/fi/000001ec.htm" TargetMode="External"/><Relationship Id="rId3" Type="http://schemas.openxmlformats.org/officeDocument/2006/relationships/image" Target="../media/image18.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teachpol.tcnj.edu/amer_pol_hist/fi/000001ed.htm" TargetMode="External"/><Relationship Id="rId3" Type="http://schemas.openxmlformats.org/officeDocument/2006/relationships/image" Target="../media/image2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teachpol.tcnj.edu/amer_pol_hist/fi/000001f0.htm" TargetMode="External"/><Relationship Id="rId3" Type="http://schemas.openxmlformats.org/officeDocument/2006/relationships/image" Target="../media/image25.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teachpol.tcnj.edu/amer_pol_hist/fi/000001f8.htm" TargetMode="External"/><Relationship Id="rId3" Type="http://schemas.openxmlformats.org/officeDocument/2006/relationships/image" Target="../media/image26.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rds.yahoo.com/_ylt=A9gnMif1sqNFXrEAuLSJzbkF;_ylu=X3oDMTBjYzZubXM2BHBvcwM4BHNlYwNzcg--/SIG=1j06vtuc0/EXP=1168442485/**http://images.search.yahoo.com/search/images/view?back=http%253A%252F%252Fimages.search.yahoo.com%252Fsearch%252Fimages%253F_adv_prop%253Dimages%2526imgsz%253Dall%2526imgc%253D%2526vf%253Dall%2526va%253Dgeorge%252Bw%252Bbush%2526fr%253Dieas-dns%2526ei%253DUTF-8&amp;w=1501&amp;h=1900&amp;imgurl=upload.wikimedia.org%252Fwikipedia%252Fcommons%252F6%252F67%252FGeorgeWBush.jpg&amp;rurl=http%253A%252F%252Fwww.allempires.com%252Fforum%252Fforum_posts.asp%253FTID%253D5214&amp;size=648.1kB&amp;name=GeorgeWBush.jpg&amp;p=george+w+bush&amp;type=jpeg&amp;no=8&amp;tt=261,832&amp;oid=7bab5c8e801739e6&amp;ei=UTF-8" TargetMode="External"/><Relationship Id="rId3" Type="http://schemas.openxmlformats.org/officeDocument/2006/relationships/image" Target="../media/image28.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9.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Achievement of </a:t>
            </a:r>
            <a:br>
              <a:rPr lang="en-US" dirty="0" smtClean="0"/>
            </a:br>
            <a:r>
              <a:rPr lang="en-US" dirty="0" smtClean="0"/>
              <a:t>Social Goals of Equality </a:t>
            </a:r>
            <a:endParaRPr lang="en-US" dirty="0"/>
          </a:p>
        </p:txBody>
      </p:sp>
      <p:sp>
        <p:nvSpPr>
          <p:cNvPr id="3" name="Subtitle 2"/>
          <p:cNvSpPr>
            <a:spLocks noGrp="1"/>
          </p:cNvSpPr>
          <p:nvPr>
            <p:ph type="subTitle" idx="1"/>
          </p:nvPr>
        </p:nvSpPr>
        <p:spPr/>
        <p:txBody>
          <a:bodyPr/>
          <a:lstStyle/>
          <a:p>
            <a:r>
              <a:rPr lang="en-US" dirty="0" smtClean="0"/>
              <a:t>“</a:t>
            </a:r>
            <a:r>
              <a:rPr lang="en-US" dirty="0" smtClean="0">
                <a:solidFill>
                  <a:schemeClr val="tx1"/>
                </a:solidFill>
              </a:rPr>
              <a:t>All</a:t>
            </a:r>
            <a:r>
              <a:rPr lang="en-US" dirty="0" smtClean="0"/>
              <a:t> men are created equal…”</a:t>
            </a:r>
            <a:endParaRPr lang="en-US" dirty="0"/>
          </a:p>
        </p:txBody>
      </p:sp>
    </p:spTree>
    <p:extLst>
      <p:ext uri="{BB962C8B-B14F-4D97-AF65-F5344CB8AC3E}">
        <p14:creationId xmlns:p14="http://schemas.microsoft.com/office/powerpoint/2010/main" val="1119375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War</a:t>
            </a:r>
            <a:endParaRPr lang="en-US" dirty="0"/>
          </a:p>
        </p:txBody>
      </p:sp>
      <p:sp>
        <p:nvSpPr>
          <p:cNvPr id="3" name="Content Placeholder 2"/>
          <p:cNvSpPr>
            <a:spLocks noGrp="1"/>
          </p:cNvSpPr>
          <p:nvPr>
            <p:ph idx="1"/>
          </p:nvPr>
        </p:nvSpPr>
        <p:spPr/>
        <p:txBody>
          <a:bodyPr/>
          <a:lstStyle/>
          <a:p>
            <a:r>
              <a:rPr lang="en-US" dirty="0" smtClean="0"/>
              <a:t>Domino Theory </a:t>
            </a:r>
          </a:p>
          <a:p>
            <a:r>
              <a:rPr lang="en-US" dirty="0" smtClean="0"/>
              <a:t>Don</a:t>
            </a:r>
            <a:r>
              <a:rPr lang="fr-FR" dirty="0" smtClean="0"/>
              <a:t>’</a:t>
            </a:r>
            <a:r>
              <a:rPr lang="en-US" dirty="0" smtClean="0"/>
              <a:t>t let Communism expand </a:t>
            </a:r>
          </a:p>
          <a:p>
            <a:r>
              <a:rPr lang="en-US" dirty="0" smtClean="0"/>
              <a:t>Ho Chi Minh </a:t>
            </a:r>
          </a:p>
          <a:p>
            <a:r>
              <a:rPr lang="en-US" dirty="0" smtClean="0"/>
              <a:t>Ngo </a:t>
            </a:r>
            <a:r>
              <a:rPr lang="en-US" dirty="0" err="1" smtClean="0"/>
              <a:t>Dinh</a:t>
            </a:r>
            <a:r>
              <a:rPr lang="en-US" dirty="0" smtClean="0"/>
              <a:t> Diem </a:t>
            </a:r>
          </a:p>
          <a:p>
            <a:r>
              <a:rPr lang="en-US" dirty="0" smtClean="0"/>
              <a:t>1960 Advise ARVAN </a:t>
            </a:r>
          </a:p>
          <a:p>
            <a:r>
              <a:rPr lang="en-US" dirty="0" smtClean="0"/>
              <a:t>1961 </a:t>
            </a:r>
            <a:r>
              <a:rPr lang="en-US" dirty="0" err="1" smtClean="0"/>
              <a:t>Adivsors</a:t>
            </a:r>
            <a:r>
              <a:rPr lang="en-US" dirty="0" smtClean="0"/>
              <a:t> die </a:t>
            </a:r>
            <a:r>
              <a:rPr lang="en-US" dirty="0" err="1" smtClean="0"/>
              <a:t>Kennendy</a:t>
            </a:r>
            <a:endParaRPr lang="en-US" dirty="0" smtClean="0"/>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1821195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Johnson’s War</a:t>
            </a:r>
            <a:endParaRPr lang="en-US" dirty="0"/>
          </a:p>
        </p:txBody>
      </p:sp>
      <p:sp>
        <p:nvSpPr>
          <p:cNvPr id="3" name="Content Placeholder 2"/>
          <p:cNvSpPr>
            <a:spLocks noGrp="1"/>
          </p:cNvSpPr>
          <p:nvPr>
            <p:ph idx="1"/>
          </p:nvPr>
        </p:nvSpPr>
        <p:spPr/>
        <p:txBody>
          <a:bodyPr/>
          <a:lstStyle/>
          <a:p>
            <a:r>
              <a:rPr lang="en-US" dirty="0" smtClean="0"/>
              <a:t>1964 Gulf of Tonkin</a:t>
            </a:r>
          </a:p>
          <a:p>
            <a:pPr lvl="1"/>
            <a:r>
              <a:rPr lang="en-US" dirty="0" smtClean="0"/>
              <a:t>NV patrol boats attack US warships</a:t>
            </a:r>
          </a:p>
          <a:p>
            <a:pPr lvl="1"/>
            <a:r>
              <a:rPr lang="en-US" dirty="0" smtClean="0"/>
              <a:t>Congress authorizes Johnson to attack</a:t>
            </a:r>
          </a:p>
          <a:p>
            <a:r>
              <a:rPr lang="en-US" dirty="0" smtClean="0"/>
              <a:t>1965 Escalation of troops  </a:t>
            </a:r>
          </a:p>
          <a:p>
            <a:r>
              <a:rPr lang="en-US" dirty="0" smtClean="0"/>
              <a:t>Operation Rolling Thunder</a:t>
            </a:r>
          </a:p>
          <a:p>
            <a:r>
              <a:rPr lang="en-US" dirty="0" smtClean="0"/>
              <a:t>Marines authorized to attack</a:t>
            </a:r>
          </a:p>
          <a:p>
            <a:r>
              <a:rPr lang="en-US" dirty="0" smtClean="0"/>
              <a:t>Johnson does not inform public</a:t>
            </a:r>
          </a:p>
          <a:p>
            <a:endParaRPr lang="en-US" dirty="0" smtClean="0"/>
          </a:p>
          <a:p>
            <a:endParaRPr lang="en-US" dirty="0" smtClean="0"/>
          </a:p>
        </p:txBody>
      </p:sp>
    </p:spTree>
    <p:extLst>
      <p:ext uri="{BB962C8B-B14F-4D97-AF65-F5344CB8AC3E}">
        <p14:creationId xmlns:p14="http://schemas.microsoft.com/office/powerpoint/2010/main" val="2471203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1968 ½ million in V</a:t>
            </a:r>
          </a:p>
          <a:p>
            <a:pPr lvl="1"/>
            <a:r>
              <a:rPr lang="en-US" dirty="0" smtClean="0"/>
              <a:t>Public was told we are on the verge of a W</a:t>
            </a:r>
          </a:p>
          <a:p>
            <a:r>
              <a:rPr lang="en-US" dirty="0" smtClean="0"/>
              <a:t>1968 </a:t>
            </a:r>
            <a:r>
              <a:rPr lang="en-US" dirty="0" err="1" smtClean="0"/>
              <a:t>Tet</a:t>
            </a:r>
            <a:r>
              <a:rPr lang="en-US" dirty="0" smtClean="0"/>
              <a:t> Offensive</a:t>
            </a:r>
          </a:p>
          <a:p>
            <a:pPr lvl="1"/>
            <a:r>
              <a:rPr lang="en-US" dirty="0" smtClean="0"/>
              <a:t>We are not winning </a:t>
            </a:r>
          </a:p>
          <a:p>
            <a:endParaRPr lang="en-US" dirty="0" smtClean="0"/>
          </a:p>
          <a:p>
            <a:pPr lvl="1"/>
            <a:endParaRPr lang="en-US" dirty="0"/>
          </a:p>
        </p:txBody>
      </p:sp>
    </p:spTree>
    <p:extLst>
      <p:ext uri="{BB962C8B-B14F-4D97-AF65-F5344CB8AC3E}">
        <p14:creationId xmlns:p14="http://schemas.microsoft.com/office/powerpoint/2010/main" val="2959896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of the War</a:t>
            </a:r>
            <a:endParaRPr lang="en-US" dirty="0"/>
          </a:p>
        </p:txBody>
      </p:sp>
      <p:sp>
        <p:nvSpPr>
          <p:cNvPr id="3" name="Content Placeholder 2"/>
          <p:cNvSpPr>
            <a:spLocks noGrp="1"/>
          </p:cNvSpPr>
          <p:nvPr>
            <p:ph idx="1"/>
          </p:nvPr>
        </p:nvSpPr>
        <p:spPr/>
        <p:txBody>
          <a:bodyPr/>
          <a:lstStyle/>
          <a:p>
            <a:r>
              <a:rPr lang="en-US" dirty="0" smtClean="0"/>
              <a:t>Jungle</a:t>
            </a:r>
          </a:p>
          <a:p>
            <a:r>
              <a:rPr lang="en-US" dirty="0" smtClean="0"/>
              <a:t>Search and destroy</a:t>
            </a:r>
          </a:p>
          <a:p>
            <a:r>
              <a:rPr lang="en-US" dirty="0" smtClean="0"/>
              <a:t>Distinguishing enemy from civilian </a:t>
            </a:r>
          </a:p>
          <a:p>
            <a:r>
              <a:rPr lang="en-US" dirty="0" smtClean="0"/>
              <a:t>Bombs</a:t>
            </a:r>
          </a:p>
          <a:p>
            <a:r>
              <a:rPr lang="en-US" dirty="0" smtClean="0"/>
              <a:t>Agent Orange, Napalm </a:t>
            </a:r>
          </a:p>
          <a:p>
            <a:r>
              <a:rPr lang="en-US" dirty="0" smtClean="0"/>
              <a:t>TV war </a:t>
            </a:r>
          </a:p>
          <a:p>
            <a:pPr lvl="1"/>
            <a:r>
              <a:rPr lang="en-US" dirty="0" smtClean="0"/>
              <a:t>Mali Massacre </a:t>
            </a:r>
            <a:endParaRPr lang="en-US" dirty="0"/>
          </a:p>
        </p:txBody>
      </p:sp>
    </p:spTree>
    <p:extLst>
      <p:ext uri="{BB962C8B-B14F-4D97-AF65-F5344CB8AC3E}">
        <p14:creationId xmlns:p14="http://schemas.microsoft.com/office/powerpoint/2010/main" val="3644272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Discontent at home</a:t>
            </a:r>
            <a:endParaRPr lang="en-US" dirty="0"/>
          </a:p>
        </p:txBody>
      </p:sp>
      <p:sp>
        <p:nvSpPr>
          <p:cNvPr id="3" name="Content Placeholder 2"/>
          <p:cNvSpPr>
            <a:spLocks noGrp="1"/>
          </p:cNvSpPr>
          <p:nvPr>
            <p:ph idx="1"/>
          </p:nvPr>
        </p:nvSpPr>
        <p:spPr/>
        <p:txBody>
          <a:bodyPr/>
          <a:lstStyle/>
          <a:p>
            <a:r>
              <a:rPr lang="en-US" dirty="0" smtClean="0"/>
              <a:t>1970 still MOST Americans supported </a:t>
            </a:r>
          </a:p>
          <a:p>
            <a:r>
              <a:rPr lang="en-US" dirty="0" smtClean="0"/>
              <a:t>Draft</a:t>
            </a:r>
          </a:p>
          <a:p>
            <a:pPr lvl="1"/>
            <a:r>
              <a:rPr lang="en-US" dirty="0" smtClean="0"/>
              <a:t>Poor </a:t>
            </a:r>
          </a:p>
          <a:p>
            <a:pPr lvl="1"/>
            <a:r>
              <a:rPr lang="en-US" dirty="0" smtClean="0"/>
              <a:t>Minorities</a:t>
            </a:r>
          </a:p>
          <a:p>
            <a:pPr lvl="1"/>
            <a:r>
              <a:rPr lang="en-US" dirty="0" smtClean="0"/>
              <a:t>Uneducated </a:t>
            </a:r>
          </a:p>
          <a:p>
            <a:pPr lvl="2"/>
            <a:r>
              <a:rPr lang="en-US" dirty="0" smtClean="0"/>
              <a:t>Deferment if enrolled, rich…</a:t>
            </a:r>
          </a:p>
          <a:p>
            <a:r>
              <a:rPr lang="en-US" dirty="0" smtClean="0"/>
              <a:t>Hippies and Rock Music</a:t>
            </a:r>
          </a:p>
          <a:p>
            <a:pPr lvl="1"/>
            <a:r>
              <a:rPr lang="en-US" dirty="0" smtClean="0"/>
              <a:t>Protest songs and concerts</a:t>
            </a:r>
          </a:p>
          <a:p>
            <a:pPr lvl="2"/>
            <a:endParaRPr lang="en-US" dirty="0"/>
          </a:p>
        </p:txBody>
      </p:sp>
    </p:spTree>
    <p:extLst>
      <p:ext uri="{BB962C8B-B14F-4D97-AF65-F5344CB8AC3E}">
        <p14:creationId xmlns:p14="http://schemas.microsoft.com/office/powerpoint/2010/main" val="2427971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Nixon</a:t>
            </a:r>
            <a:endParaRPr lang="en-US" dirty="0"/>
          </a:p>
        </p:txBody>
      </p:sp>
      <p:sp>
        <p:nvSpPr>
          <p:cNvPr id="3" name="Content Placeholder 2"/>
          <p:cNvSpPr>
            <a:spLocks noGrp="1"/>
          </p:cNvSpPr>
          <p:nvPr>
            <p:ph idx="1"/>
          </p:nvPr>
        </p:nvSpPr>
        <p:spPr/>
        <p:txBody>
          <a:bodyPr/>
          <a:lstStyle/>
          <a:p>
            <a:r>
              <a:rPr lang="en-US" dirty="0" smtClean="0"/>
              <a:t>Claims plan </a:t>
            </a:r>
          </a:p>
          <a:p>
            <a:r>
              <a:rPr lang="en-US" dirty="0" smtClean="0"/>
              <a:t>Silent majority </a:t>
            </a:r>
          </a:p>
          <a:p>
            <a:r>
              <a:rPr lang="en-US" dirty="0" err="1" smtClean="0"/>
              <a:t>Vietnamization</a:t>
            </a:r>
            <a:endParaRPr lang="en-US" dirty="0" smtClean="0"/>
          </a:p>
          <a:p>
            <a:r>
              <a:rPr lang="en-US" dirty="0" smtClean="0"/>
              <a:t>Escalate bombs in Cambodia</a:t>
            </a:r>
          </a:p>
          <a:p>
            <a:pPr lvl="1"/>
            <a:r>
              <a:rPr lang="en-US" dirty="0" smtClean="0"/>
              <a:t>Not such a good outcome</a:t>
            </a:r>
          </a:p>
          <a:p>
            <a:pPr marL="0" indent="0">
              <a:buNone/>
            </a:pPr>
            <a:endParaRPr lang="en-US" dirty="0" smtClean="0"/>
          </a:p>
          <a:p>
            <a:endParaRPr lang="en-US" dirty="0" smtClean="0"/>
          </a:p>
          <a:p>
            <a:pPr lvl="1"/>
            <a:endParaRPr lang="en-US" dirty="0"/>
          </a:p>
        </p:txBody>
      </p:sp>
    </p:spTree>
    <p:extLst>
      <p:ext uri="{BB962C8B-B14F-4D97-AF65-F5344CB8AC3E}">
        <p14:creationId xmlns:p14="http://schemas.microsoft.com/office/powerpoint/2010/main" val="3503854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Discontent on the Rise</a:t>
            </a:r>
            <a:endParaRPr lang="en-US" dirty="0"/>
          </a:p>
        </p:txBody>
      </p:sp>
      <p:sp>
        <p:nvSpPr>
          <p:cNvPr id="3" name="Content Placeholder 2"/>
          <p:cNvSpPr>
            <a:spLocks noGrp="1"/>
          </p:cNvSpPr>
          <p:nvPr>
            <p:ph idx="1"/>
          </p:nvPr>
        </p:nvSpPr>
        <p:spPr/>
        <p:txBody>
          <a:bodyPr/>
          <a:lstStyle/>
          <a:p>
            <a:r>
              <a:rPr lang="en-US" dirty="0" smtClean="0"/>
              <a:t>1971 Pentagon Papers published</a:t>
            </a:r>
          </a:p>
          <a:p>
            <a:pPr lvl="1"/>
            <a:r>
              <a:rPr lang="en-US" dirty="0" smtClean="0"/>
              <a:t>Lies to public published </a:t>
            </a:r>
          </a:p>
          <a:p>
            <a:r>
              <a:rPr lang="en-US" dirty="0" smtClean="0"/>
              <a:t>Vets return to protest</a:t>
            </a:r>
          </a:p>
          <a:p>
            <a:r>
              <a:rPr lang="en-US" dirty="0" smtClean="0"/>
              <a:t>1973 War Powers Act Passed by Congress</a:t>
            </a:r>
          </a:p>
          <a:p>
            <a:pPr lvl="1"/>
            <a:r>
              <a:rPr lang="en-US" dirty="0" err="1" smtClean="0"/>
              <a:t>Limite</a:t>
            </a:r>
            <a:r>
              <a:rPr lang="en-US" dirty="0" smtClean="0"/>
              <a:t> </a:t>
            </a:r>
            <a:r>
              <a:rPr lang="en-US" dirty="0" err="1" smtClean="0"/>
              <a:t>Pres</a:t>
            </a:r>
            <a:r>
              <a:rPr lang="en-US" dirty="0" smtClean="0"/>
              <a:t> Power</a:t>
            </a:r>
          </a:p>
          <a:p>
            <a:r>
              <a:rPr lang="en-US" dirty="0" smtClean="0"/>
              <a:t>1973 Paris Peace ends war</a:t>
            </a:r>
          </a:p>
          <a:p>
            <a:r>
              <a:rPr lang="en-US" dirty="0" smtClean="0"/>
              <a:t>58,000 Americans died</a:t>
            </a:r>
          </a:p>
          <a:p>
            <a:pPr marL="0" indent="0">
              <a:buNone/>
            </a:pPr>
            <a:endParaRPr lang="en-US" dirty="0"/>
          </a:p>
        </p:txBody>
      </p:sp>
    </p:spTree>
    <p:extLst>
      <p:ext uri="{BB962C8B-B14F-4D97-AF65-F5344CB8AC3E}">
        <p14:creationId xmlns:p14="http://schemas.microsoft.com/office/powerpoint/2010/main" val="3435875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Away</a:t>
            </a:r>
            <a:endParaRPr lang="en-US" dirty="0"/>
          </a:p>
        </p:txBody>
      </p:sp>
      <p:sp>
        <p:nvSpPr>
          <p:cNvPr id="3" name="Content Placeholder 2"/>
          <p:cNvSpPr>
            <a:spLocks noGrp="1"/>
          </p:cNvSpPr>
          <p:nvPr>
            <p:ph idx="1"/>
          </p:nvPr>
        </p:nvSpPr>
        <p:spPr/>
        <p:txBody>
          <a:bodyPr/>
          <a:lstStyle/>
          <a:p>
            <a:r>
              <a:rPr lang="en-US" dirty="0" smtClean="0"/>
              <a:t>Relationship with Government and Citizens changed </a:t>
            </a:r>
          </a:p>
          <a:p>
            <a:pPr lvl="1"/>
            <a:r>
              <a:rPr lang="en-US" dirty="0" smtClean="0"/>
              <a:t>Distrust </a:t>
            </a:r>
            <a:endParaRPr lang="en-US" dirty="0"/>
          </a:p>
        </p:txBody>
      </p:sp>
    </p:spTree>
    <p:extLst>
      <p:ext uri="{BB962C8B-B14F-4D97-AF65-F5344CB8AC3E}">
        <p14:creationId xmlns:p14="http://schemas.microsoft.com/office/powerpoint/2010/main" val="3493970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1960’s </a:t>
            </a:r>
            <a:endParaRPr lang="en-US" dirty="0"/>
          </a:p>
        </p:txBody>
      </p:sp>
      <p:sp>
        <p:nvSpPr>
          <p:cNvPr id="5" name="Subtitle 4"/>
          <p:cNvSpPr>
            <a:spLocks noGrp="1"/>
          </p:cNvSpPr>
          <p:nvPr>
            <p:ph type="subTitle" idx="1"/>
          </p:nvPr>
        </p:nvSpPr>
        <p:spPr/>
        <p:txBody>
          <a:bodyPr/>
          <a:lstStyle/>
          <a:p>
            <a:r>
              <a:rPr lang="en-US" dirty="0" smtClean="0"/>
              <a:t>Counter Culture</a:t>
            </a:r>
            <a:endParaRPr lang="en-US" dirty="0"/>
          </a:p>
        </p:txBody>
      </p:sp>
    </p:spTree>
    <p:extLst>
      <p:ext uri="{BB962C8B-B14F-4D97-AF65-F5344CB8AC3E}">
        <p14:creationId xmlns:p14="http://schemas.microsoft.com/office/powerpoint/2010/main" val="4173451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 Rights </a:t>
            </a:r>
            <a:endParaRPr lang="en-US" dirty="0"/>
          </a:p>
        </p:txBody>
      </p:sp>
      <p:sp>
        <p:nvSpPr>
          <p:cNvPr id="3" name="Content Placeholder 2"/>
          <p:cNvSpPr>
            <a:spLocks noGrp="1"/>
          </p:cNvSpPr>
          <p:nvPr>
            <p:ph idx="1"/>
          </p:nvPr>
        </p:nvSpPr>
        <p:spPr/>
        <p:txBody>
          <a:bodyPr/>
          <a:lstStyle/>
          <a:p>
            <a:r>
              <a:rPr lang="en-US" dirty="0" smtClean="0"/>
              <a:t>African Americans </a:t>
            </a:r>
          </a:p>
          <a:p>
            <a:r>
              <a:rPr lang="en-US" dirty="0" smtClean="0"/>
              <a:t>Legislative change</a:t>
            </a:r>
          </a:p>
          <a:p>
            <a:endParaRPr lang="en-US" dirty="0" smtClean="0"/>
          </a:p>
          <a:p>
            <a:endParaRPr lang="en-US" dirty="0" smtClean="0"/>
          </a:p>
          <a:p>
            <a:endParaRPr lang="en-US" dirty="0"/>
          </a:p>
        </p:txBody>
      </p:sp>
    </p:spTree>
    <p:extLst>
      <p:ext uri="{BB962C8B-B14F-4D97-AF65-F5344CB8AC3E}">
        <p14:creationId xmlns:p14="http://schemas.microsoft.com/office/powerpoint/2010/main" val="2895341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Strategy </a:t>
            </a:r>
            <a:endParaRPr lang="en-US" dirty="0"/>
          </a:p>
        </p:txBody>
      </p:sp>
      <p:sp>
        <p:nvSpPr>
          <p:cNvPr id="3" name="Content Placeholder 2"/>
          <p:cNvSpPr>
            <a:spLocks noGrp="1"/>
          </p:cNvSpPr>
          <p:nvPr>
            <p:ph idx="1"/>
          </p:nvPr>
        </p:nvSpPr>
        <p:spPr/>
        <p:txBody>
          <a:bodyPr/>
          <a:lstStyle/>
          <a:p>
            <a:r>
              <a:rPr lang="en-US" dirty="0" smtClean="0"/>
              <a:t>Legal Challenges</a:t>
            </a:r>
          </a:p>
          <a:p>
            <a:pPr lvl="1"/>
            <a:r>
              <a:rPr lang="en-US" dirty="0" smtClean="0"/>
              <a:t>Get the issue heard in court </a:t>
            </a:r>
          </a:p>
          <a:p>
            <a:pPr marL="457200" lvl="1" indent="0">
              <a:buNone/>
            </a:pPr>
            <a:endParaRPr lang="en-US" dirty="0" smtClean="0"/>
          </a:p>
          <a:p>
            <a:r>
              <a:rPr lang="en-US" dirty="0" smtClean="0"/>
              <a:t>Direct Action </a:t>
            </a:r>
          </a:p>
          <a:p>
            <a:pPr lvl="1"/>
            <a:r>
              <a:rPr lang="en-US" dirty="0" smtClean="0"/>
              <a:t>Non-Violent </a:t>
            </a:r>
          </a:p>
          <a:p>
            <a:pPr lvl="1"/>
            <a:r>
              <a:rPr lang="en-US" dirty="0" smtClean="0"/>
              <a:t>Sit-ins, boycotts, freedom rides, marches, voter registration drives </a:t>
            </a:r>
          </a:p>
          <a:p>
            <a:pPr lvl="1"/>
            <a:endParaRPr lang="en-US" dirty="0"/>
          </a:p>
        </p:txBody>
      </p:sp>
    </p:spTree>
    <p:extLst>
      <p:ext uri="{BB962C8B-B14F-4D97-AF65-F5344CB8AC3E}">
        <p14:creationId xmlns:p14="http://schemas.microsoft.com/office/powerpoint/2010/main" val="1378868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Johnson Great Society </a:t>
            </a:r>
            <a:endParaRPr lang="en-US" dirty="0"/>
          </a:p>
        </p:txBody>
      </p:sp>
      <p:sp>
        <p:nvSpPr>
          <p:cNvPr id="3" name="Content Placeholder 2"/>
          <p:cNvSpPr>
            <a:spLocks noGrp="1"/>
          </p:cNvSpPr>
          <p:nvPr>
            <p:ph idx="1"/>
          </p:nvPr>
        </p:nvSpPr>
        <p:spPr/>
        <p:txBody>
          <a:bodyPr/>
          <a:lstStyle/>
          <a:p>
            <a:r>
              <a:rPr lang="en-US" dirty="0" smtClean="0"/>
              <a:t>Medicaid </a:t>
            </a:r>
          </a:p>
          <a:p>
            <a:r>
              <a:rPr lang="en-US" dirty="0" smtClean="0"/>
              <a:t>War on Poverty </a:t>
            </a:r>
          </a:p>
          <a:p>
            <a:pPr lvl="1"/>
            <a:r>
              <a:rPr lang="en-US" dirty="0" smtClean="0"/>
              <a:t>Social problem</a:t>
            </a:r>
          </a:p>
          <a:p>
            <a:pPr lvl="1"/>
            <a:r>
              <a:rPr lang="en-US" dirty="0" smtClean="0"/>
              <a:t>Training </a:t>
            </a:r>
          </a:p>
          <a:p>
            <a:r>
              <a:rPr lang="en-US" dirty="0" smtClean="0"/>
              <a:t>Discrimination in Workplace, education, etc.</a:t>
            </a:r>
          </a:p>
          <a:p>
            <a:r>
              <a:rPr lang="en-US" dirty="0" smtClean="0"/>
              <a:t>Affirmative Action </a:t>
            </a:r>
          </a:p>
          <a:p>
            <a:endParaRPr lang="en-US" dirty="0" smtClean="0"/>
          </a:p>
          <a:p>
            <a:endParaRPr lang="en-US" dirty="0" smtClean="0"/>
          </a:p>
        </p:txBody>
      </p:sp>
    </p:spTree>
    <p:extLst>
      <p:ext uri="{BB962C8B-B14F-4D97-AF65-F5344CB8AC3E}">
        <p14:creationId xmlns:p14="http://schemas.microsoft.com/office/powerpoint/2010/main" val="189062988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Groups </a:t>
            </a:r>
            <a:endParaRPr lang="en-US" dirty="0"/>
          </a:p>
        </p:txBody>
      </p:sp>
      <p:sp>
        <p:nvSpPr>
          <p:cNvPr id="3" name="Content Placeholder 2"/>
          <p:cNvSpPr>
            <a:spLocks noGrp="1"/>
          </p:cNvSpPr>
          <p:nvPr>
            <p:ph idx="1"/>
          </p:nvPr>
        </p:nvSpPr>
        <p:spPr/>
        <p:txBody>
          <a:bodyPr>
            <a:normAutofit/>
          </a:bodyPr>
          <a:lstStyle/>
          <a:p>
            <a:r>
              <a:rPr lang="en-US" dirty="0" smtClean="0"/>
              <a:t>Latino’s </a:t>
            </a:r>
          </a:p>
          <a:p>
            <a:pPr lvl="1"/>
            <a:r>
              <a:rPr lang="en-US" dirty="0" smtClean="0"/>
              <a:t>Caesar Chavez</a:t>
            </a:r>
          </a:p>
          <a:p>
            <a:pPr lvl="2"/>
            <a:r>
              <a:rPr lang="en-US" dirty="0" smtClean="0"/>
              <a:t>Labor Justice </a:t>
            </a:r>
          </a:p>
          <a:p>
            <a:pPr lvl="2"/>
            <a:r>
              <a:rPr lang="en-US" dirty="0" smtClean="0"/>
              <a:t>United Farm workers</a:t>
            </a:r>
          </a:p>
          <a:p>
            <a:r>
              <a:rPr lang="en-US" dirty="0" smtClean="0"/>
              <a:t>Native Americans</a:t>
            </a:r>
          </a:p>
          <a:p>
            <a:pPr lvl="1"/>
            <a:r>
              <a:rPr lang="en-US" dirty="0" smtClean="0"/>
              <a:t>Tribal control over education</a:t>
            </a:r>
          </a:p>
          <a:p>
            <a:pPr lvl="1"/>
            <a:r>
              <a:rPr lang="en-US" dirty="0" smtClean="0"/>
              <a:t>Economic development </a:t>
            </a:r>
          </a:p>
          <a:p>
            <a:pPr lvl="1"/>
            <a:r>
              <a:rPr lang="en-US" dirty="0" smtClean="0"/>
              <a:t>Restitution</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114059357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Groups</a:t>
            </a:r>
            <a:endParaRPr lang="en-US" dirty="0"/>
          </a:p>
        </p:txBody>
      </p:sp>
      <p:sp>
        <p:nvSpPr>
          <p:cNvPr id="3" name="Content Placeholder 2"/>
          <p:cNvSpPr>
            <a:spLocks noGrp="1"/>
          </p:cNvSpPr>
          <p:nvPr>
            <p:ph idx="1"/>
          </p:nvPr>
        </p:nvSpPr>
        <p:spPr/>
        <p:txBody>
          <a:bodyPr/>
          <a:lstStyle/>
          <a:p>
            <a:r>
              <a:rPr lang="en-US" dirty="0" smtClean="0"/>
              <a:t>Gay Rights </a:t>
            </a:r>
          </a:p>
          <a:p>
            <a:pPr lvl="1"/>
            <a:r>
              <a:rPr lang="en-US" dirty="0" smtClean="0"/>
              <a:t>Protest in NY</a:t>
            </a:r>
          </a:p>
          <a:p>
            <a:r>
              <a:rPr lang="en-US" dirty="0" smtClean="0"/>
              <a:t>Women</a:t>
            </a:r>
          </a:p>
          <a:p>
            <a:pPr lvl="1"/>
            <a:r>
              <a:rPr lang="en-US" dirty="0" smtClean="0"/>
              <a:t>Workplace </a:t>
            </a:r>
          </a:p>
          <a:p>
            <a:pPr lvl="1"/>
            <a:r>
              <a:rPr lang="en-US" dirty="0" smtClean="0"/>
              <a:t>1963 equal pay act </a:t>
            </a:r>
          </a:p>
          <a:p>
            <a:pPr lvl="1"/>
            <a:endParaRPr lang="en-US" dirty="0" smtClean="0"/>
          </a:p>
          <a:p>
            <a:pPr marL="457200" lvl="1" indent="0">
              <a:buNone/>
            </a:pPr>
            <a:endParaRPr lang="en-US" dirty="0"/>
          </a:p>
        </p:txBody>
      </p:sp>
    </p:spTree>
    <p:extLst>
      <p:ext uri="{BB962C8B-B14F-4D97-AF65-F5344CB8AC3E}">
        <p14:creationId xmlns:p14="http://schemas.microsoft.com/office/powerpoint/2010/main" val="244434300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algn="l"/>
            <a:r>
              <a:rPr lang="en-US" b="1">
                <a:latin typeface="Calibri" charset="0"/>
              </a:rPr>
              <a:t>Environmental Concerns</a:t>
            </a:r>
          </a:p>
        </p:txBody>
      </p:sp>
      <p:sp>
        <p:nvSpPr>
          <p:cNvPr id="3" name="Content Placeholder 2"/>
          <p:cNvSpPr>
            <a:spLocks noGrp="1"/>
          </p:cNvSpPr>
          <p:nvPr>
            <p:ph idx="1"/>
          </p:nvPr>
        </p:nvSpPr>
        <p:spPr/>
        <p:txBody>
          <a:bodyPr/>
          <a:lstStyle/>
          <a:p>
            <a:r>
              <a:rPr lang="en-US" dirty="0">
                <a:latin typeface="Calibri" charset="0"/>
              </a:rPr>
              <a:t>Rachel Carson – begins study of ecology – relationship between living things and their environment</a:t>
            </a:r>
          </a:p>
          <a:p>
            <a:r>
              <a:rPr lang="en-US" dirty="0">
                <a:latin typeface="Calibri" charset="0"/>
              </a:rPr>
              <a:t>Population growth is hurting the </a:t>
            </a:r>
            <a:r>
              <a:rPr lang="en-US" dirty="0" smtClean="0">
                <a:latin typeface="Calibri" charset="0"/>
              </a:rPr>
              <a:t>environment</a:t>
            </a:r>
          </a:p>
          <a:p>
            <a:r>
              <a:rPr lang="en-US" dirty="0" smtClean="0">
                <a:latin typeface="Calibri" charset="0"/>
              </a:rPr>
              <a:t>Pollution, Pesticides, harmful chemicals</a:t>
            </a:r>
            <a:endParaRPr lang="en-US" dirty="0">
              <a:latin typeface="Calibri" charset="0"/>
            </a:endParaRPr>
          </a:p>
          <a:p>
            <a:pPr>
              <a:buFont typeface="Arial" charset="0"/>
              <a:buNone/>
            </a:pPr>
            <a:endParaRPr lang="en-US" dirty="0">
              <a:latin typeface="Calibri" charset="0"/>
            </a:endParaRPr>
          </a:p>
          <a:p>
            <a:pPr lvl="1"/>
            <a:endParaRPr lang="en-US" dirty="0">
              <a:latin typeface="Calibri" charset="0"/>
            </a:endParaRPr>
          </a:p>
        </p:txBody>
      </p:sp>
      <p:pic>
        <p:nvPicPr>
          <p:cNvPr id="45061" name="Picture 5" descr="car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228600"/>
            <a:ext cx="1495425" cy="149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4445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b="1">
                <a:latin typeface="Calibri" charset="0"/>
              </a:rPr>
              <a:t>Environmental Issues</a:t>
            </a:r>
          </a:p>
        </p:txBody>
      </p:sp>
      <p:sp>
        <p:nvSpPr>
          <p:cNvPr id="3" name="Content Placeholder 2"/>
          <p:cNvSpPr>
            <a:spLocks noGrp="1"/>
          </p:cNvSpPr>
          <p:nvPr>
            <p:ph idx="1"/>
          </p:nvPr>
        </p:nvSpPr>
        <p:spPr/>
        <p:txBody>
          <a:bodyPr/>
          <a:lstStyle/>
          <a:p>
            <a:r>
              <a:rPr lang="en-US" dirty="0">
                <a:latin typeface="Calibri" charset="0"/>
              </a:rPr>
              <a:t>Global warming</a:t>
            </a:r>
          </a:p>
          <a:p>
            <a:pPr lvl="1"/>
            <a:r>
              <a:rPr lang="en-US" dirty="0">
                <a:latin typeface="Calibri" charset="0"/>
              </a:rPr>
              <a:t>Release of gases</a:t>
            </a:r>
          </a:p>
          <a:p>
            <a:pPr lvl="2"/>
            <a:r>
              <a:rPr lang="en-US" dirty="0">
                <a:latin typeface="Calibri" charset="0"/>
              </a:rPr>
              <a:t>Aerosol cans, refrigerators, </a:t>
            </a:r>
            <a:r>
              <a:rPr lang="en-US" dirty="0" err="1">
                <a:latin typeface="Calibri" charset="0"/>
              </a:rPr>
              <a:t>etc</a:t>
            </a:r>
            <a:endParaRPr lang="en-US" dirty="0">
              <a:latin typeface="Calibri" charset="0"/>
            </a:endParaRPr>
          </a:p>
          <a:p>
            <a:pPr lvl="1"/>
            <a:r>
              <a:rPr lang="en-US" dirty="0">
                <a:latin typeface="Calibri" charset="0"/>
              </a:rPr>
              <a:t>Destroys ozone layer</a:t>
            </a:r>
          </a:p>
          <a:p>
            <a:pPr lvl="1"/>
            <a:r>
              <a:rPr lang="en-US" dirty="0">
                <a:latin typeface="Calibri" charset="0"/>
              </a:rPr>
              <a:t>Creates GREENHOUSE effect</a:t>
            </a:r>
          </a:p>
          <a:p>
            <a:r>
              <a:rPr lang="en-US" dirty="0">
                <a:latin typeface="Calibri" charset="0"/>
              </a:rPr>
              <a:t>Kyoto Protocol</a:t>
            </a:r>
          </a:p>
          <a:p>
            <a:pPr lvl="1"/>
            <a:r>
              <a:rPr lang="en-US" dirty="0">
                <a:latin typeface="Calibri" charset="0"/>
              </a:rPr>
              <a:t>Agreement to reduce </a:t>
            </a:r>
            <a:r>
              <a:rPr lang="en-US" i="1" dirty="0">
                <a:latin typeface="Calibri" charset="0"/>
              </a:rPr>
              <a:t>emissions</a:t>
            </a:r>
            <a:r>
              <a:rPr lang="en-US" dirty="0">
                <a:latin typeface="Calibri" charset="0"/>
              </a:rPr>
              <a:t> signed by 150 nations (not U.S.)</a:t>
            </a:r>
          </a:p>
        </p:txBody>
      </p:sp>
      <p:pic>
        <p:nvPicPr>
          <p:cNvPr id="46085" name="Picture 5" descr="causes-of-global-warm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143000"/>
            <a:ext cx="2771775"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3464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Warren Court </a:t>
            </a:r>
            <a:endParaRPr lang="en-US" dirty="0"/>
          </a:p>
        </p:txBody>
      </p:sp>
      <p:sp>
        <p:nvSpPr>
          <p:cNvPr id="3" name="Content Placeholder 2"/>
          <p:cNvSpPr>
            <a:spLocks noGrp="1"/>
          </p:cNvSpPr>
          <p:nvPr>
            <p:ph idx="1"/>
          </p:nvPr>
        </p:nvSpPr>
        <p:spPr/>
        <p:txBody>
          <a:bodyPr>
            <a:normAutofit/>
          </a:bodyPr>
          <a:lstStyle/>
          <a:p>
            <a:r>
              <a:rPr lang="en-US" dirty="0" smtClean="0"/>
              <a:t>Expansion of personal freedom</a:t>
            </a:r>
          </a:p>
          <a:p>
            <a:pPr lvl="1"/>
            <a:r>
              <a:rPr lang="en-US" dirty="0" smtClean="0"/>
              <a:t>Free speech and assembly</a:t>
            </a:r>
          </a:p>
          <a:p>
            <a:pPr lvl="1"/>
            <a:r>
              <a:rPr lang="en-US" dirty="0" smtClean="0"/>
              <a:t>Press (NY Times V. Sullivan)</a:t>
            </a:r>
          </a:p>
          <a:p>
            <a:pPr lvl="1"/>
            <a:r>
              <a:rPr lang="en-US" dirty="0" smtClean="0"/>
              <a:t>Interracial Marriage (Loving v. VA)</a:t>
            </a:r>
          </a:p>
          <a:p>
            <a:pPr lvl="1"/>
            <a:r>
              <a:rPr lang="en-US" dirty="0" smtClean="0"/>
              <a:t>Accused (Gideon, Miranda,..)</a:t>
            </a:r>
          </a:p>
          <a:p>
            <a:pPr lvl="1"/>
            <a:r>
              <a:rPr lang="en-US" dirty="0" smtClean="0"/>
              <a:t>Contraception (Griswold)</a:t>
            </a:r>
          </a:p>
          <a:p>
            <a:pPr lvl="1"/>
            <a:r>
              <a:rPr lang="en-US" dirty="0" smtClean="0"/>
              <a:t>Abortion (Roe) </a:t>
            </a:r>
          </a:p>
          <a:p>
            <a:endParaRPr lang="en-US" dirty="0" smtClean="0"/>
          </a:p>
          <a:p>
            <a:endParaRPr lang="en-US" dirty="0" smtClean="0"/>
          </a:p>
          <a:p>
            <a:endParaRPr lang="en-US" dirty="0"/>
          </a:p>
        </p:txBody>
      </p:sp>
    </p:spTree>
    <p:extLst>
      <p:ext uri="{BB962C8B-B14F-4D97-AF65-F5344CB8AC3E}">
        <p14:creationId xmlns:p14="http://schemas.microsoft.com/office/powerpoint/2010/main" val="385715219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Tough Year 1968 </a:t>
            </a:r>
            <a:endParaRPr lang="en-US" dirty="0"/>
          </a:p>
        </p:txBody>
      </p:sp>
      <p:sp>
        <p:nvSpPr>
          <p:cNvPr id="3" name="Content Placeholder 2"/>
          <p:cNvSpPr>
            <a:spLocks noGrp="1"/>
          </p:cNvSpPr>
          <p:nvPr>
            <p:ph idx="1"/>
          </p:nvPr>
        </p:nvSpPr>
        <p:spPr/>
        <p:txBody>
          <a:bodyPr/>
          <a:lstStyle/>
          <a:p>
            <a:r>
              <a:rPr lang="en-US" dirty="0" err="1" smtClean="0"/>
              <a:t>Tet</a:t>
            </a:r>
            <a:r>
              <a:rPr lang="en-US" dirty="0" smtClean="0"/>
              <a:t> </a:t>
            </a:r>
          </a:p>
          <a:p>
            <a:r>
              <a:rPr lang="en-US" dirty="0" smtClean="0"/>
              <a:t>MLK Assassination/Riots </a:t>
            </a:r>
          </a:p>
          <a:p>
            <a:r>
              <a:rPr lang="en-US" dirty="0" smtClean="0"/>
              <a:t>Bobby Kennedy </a:t>
            </a:r>
          </a:p>
          <a:p>
            <a:r>
              <a:rPr lang="en-US" dirty="0" smtClean="0"/>
              <a:t>DNC Riots</a:t>
            </a:r>
          </a:p>
          <a:p>
            <a:r>
              <a:rPr lang="en-US" dirty="0" smtClean="0"/>
              <a:t>Law and order gone </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54250960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60’ take away</a:t>
            </a:r>
            <a:endParaRPr lang="en-US" dirty="0"/>
          </a:p>
        </p:txBody>
      </p:sp>
      <p:sp>
        <p:nvSpPr>
          <p:cNvPr id="3" name="Content Placeholder 2"/>
          <p:cNvSpPr>
            <a:spLocks noGrp="1"/>
          </p:cNvSpPr>
          <p:nvPr>
            <p:ph idx="1"/>
          </p:nvPr>
        </p:nvSpPr>
        <p:spPr>
          <a:xfrm>
            <a:off x="346075" y="1600200"/>
            <a:ext cx="8528050" cy="4525963"/>
          </a:xfrm>
        </p:spPr>
        <p:txBody>
          <a:bodyPr/>
          <a:lstStyle/>
          <a:p>
            <a:r>
              <a:rPr lang="en-US" dirty="0" smtClean="0"/>
              <a:t>Entrance of minorities into </a:t>
            </a:r>
            <a:r>
              <a:rPr lang="en-US" dirty="0" smtClean="0"/>
              <a:t>mainstream</a:t>
            </a:r>
          </a:p>
          <a:p>
            <a:r>
              <a:rPr lang="en-US" dirty="0" smtClean="0"/>
              <a:t>Law and order and traditional values threatened</a:t>
            </a:r>
            <a:endParaRPr lang="en-US" dirty="0" smtClean="0"/>
          </a:p>
          <a:p>
            <a:pPr marL="0"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301463979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Politics 50’s – 70’s</a:t>
            </a:r>
            <a:endParaRPr lang="en-US" dirty="0"/>
          </a:p>
        </p:txBody>
      </p:sp>
      <p:sp>
        <p:nvSpPr>
          <p:cNvPr id="5" name="Subtitle 4"/>
          <p:cNvSpPr>
            <a:spLocks noGrp="1"/>
          </p:cNvSpPr>
          <p:nvPr>
            <p:ph type="subTitle" idx="1"/>
          </p:nvPr>
        </p:nvSpPr>
        <p:spPr/>
        <p:txBody>
          <a:bodyPr/>
          <a:lstStyle/>
          <a:p>
            <a:r>
              <a:rPr lang="en-US" dirty="0" smtClean="0"/>
              <a:t>Liberals and Conservatives </a:t>
            </a:r>
            <a:endParaRPr lang="en-US" dirty="0"/>
          </a:p>
        </p:txBody>
      </p:sp>
    </p:spTree>
    <p:extLst>
      <p:ext uri="{BB962C8B-B14F-4D97-AF65-F5344CB8AC3E}">
        <p14:creationId xmlns:p14="http://schemas.microsoft.com/office/powerpoint/2010/main" val="312417777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0"/>
            <a:ext cx="7772400" cy="1143000"/>
          </a:xfrm>
        </p:spPr>
        <p:txBody>
          <a:bodyPr/>
          <a:lstStyle/>
          <a:p>
            <a:r>
              <a:rPr lang="en-US" b="1" dirty="0" smtClean="0">
                <a:solidFill>
                  <a:srgbClr val="FF0000"/>
                </a:solidFill>
                <a:effectLst>
                  <a:outerShdw blurRad="38100" dist="38100" dir="2700000" algn="tl">
                    <a:srgbClr val="DDDDDD"/>
                  </a:outerShdw>
                </a:effectLst>
              </a:rPr>
              <a:t>22 </a:t>
            </a:r>
            <a:r>
              <a:rPr lang="en-US" b="1" dirty="0" err="1" smtClean="0">
                <a:solidFill>
                  <a:srgbClr val="FF0000"/>
                </a:solidFill>
                <a:effectLst>
                  <a:outerShdw blurRad="38100" dist="38100" dir="2700000" algn="tl">
                    <a:srgbClr val="DDDDDD"/>
                  </a:outerShdw>
                </a:effectLst>
              </a:rPr>
              <a:t>Amendement</a:t>
            </a:r>
            <a:r>
              <a:rPr lang="en-US" b="1" dirty="0" smtClean="0">
                <a:solidFill>
                  <a:srgbClr val="FF0000"/>
                </a:solidFill>
                <a:effectLst>
                  <a:outerShdw blurRad="38100" dist="38100" dir="2700000" algn="tl">
                    <a:srgbClr val="DDDDDD"/>
                  </a:outerShdw>
                </a:effectLst>
              </a:rPr>
              <a:t> </a:t>
            </a:r>
            <a:endParaRPr lang="en-US" b="1" dirty="0">
              <a:solidFill>
                <a:srgbClr val="FF0000"/>
              </a:solidFill>
              <a:effectLst>
                <a:outerShdw blurRad="38100" dist="38100" dir="2700000" algn="tl">
                  <a:srgbClr val="DDDDDD"/>
                </a:outerShdw>
              </a:effectLst>
            </a:endParaRPr>
          </a:p>
        </p:txBody>
      </p:sp>
      <p:sp>
        <p:nvSpPr>
          <p:cNvPr id="9219" name="Rectangle 3"/>
          <p:cNvSpPr>
            <a:spLocks noGrp="1" noChangeArrowheads="1"/>
          </p:cNvSpPr>
          <p:nvPr>
            <p:ph type="body" idx="1"/>
          </p:nvPr>
        </p:nvSpPr>
        <p:spPr>
          <a:xfrm>
            <a:off x="228600" y="1295400"/>
            <a:ext cx="8915400" cy="5562600"/>
          </a:xfrm>
        </p:spPr>
        <p:txBody>
          <a:bodyPr/>
          <a:lstStyle/>
          <a:p>
            <a:pPr>
              <a:lnSpc>
                <a:spcPct val="90000"/>
              </a:lnSpc>
            </a:pPr>
            <a:r>
              <a:rPr lang="en-US" b="1" dirty="0"/>
              <a:t>In 1952 the Twenty-second Amendment prohibited a president from seeking a third </a:t>
            </a:r>
            <a:r>
              <a:rPr lang="en-US" b="1" dirty="0" smtClean="0"/>
              <a:t>term</a:t>
            </a:r>
            <a:endParaRPr lang="en-US" b="1" dirty="0"/>
          </a:p>
        </p:txBody>
      </p:sp>
    </p:spTree>
    <p:extLst>
      <p:ext uri="{BB962C8B-B14F-4D97-AF65-F5344CB8AC3E}">
        <p14:creationId xmlns:p14="http://schemas.microsoft.com/office/powerpoint/2010/main" val="4029142140"/>
      </p:ext>
    </p:extLst>
  </p:cSld>
  <p:clrMapOvr>
    <a:masterClrMapping/>
  </p:clrMapOvr>
  <p:transition xmlns:p14="http://schemas.microsoft.com/office/powerpoint/2010/main">
    <p:cove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Events </a:t>
            </a:r>
            <a:endParaRPr lang="en-US" dirty="0"/>
          </a:p>
        </p:txBody>
      </p:sp>
      <p:sp>
        <p:nvSpPr>
          <p:cNvPr id="3" name="Content Placeholder 2"/>
          <p:cNvSpPr>
            <a:spLocks noGrp="1"/>
          </p:cNvSpPr>
          <p:nvPr>
            <p:ph idx="1"/>
          </p:nvPr>
        </p:nvSpPr>
        <p:spPr/>
        <p:txBody>
          <a:bodyPr>
            <a:normAutofit lnSpcReduction="10000"/>
          </a:bodyPr>
          <a:lstStyle/>
          <a:p>
            <a:r>
              <a:rPr lang="en-US" dirty="0" smtClean="0"/>
              <a:t>54’ Brown v. Board (Warren Court 53-69)</a:t>
            </a:r>
          </a:p>
          <a:p>
            <a:r>
              <a:rPr lang="en-US" dirty="0" smtClean="0"/>
              <a:t>55’ Emmett Till</a:t>
            </a:r>
          </a:p>
          <a:p>
            <a:r>
              <a:rPr lang="en-US" dirty="0" smtClean="0"/>
              <a:t>55’ Rosa Parks </a:t>
            </a:r>
          </a:p>
          <a:p>
            <a:r>
              <a:rPr lang="en-US" dirty="0" smtClean="0"/>
              <a:t>57’ Little Rock Nine</a:t>
            </a:r>
          </a:p>
          <a:p>
            <a:r>
              <a:rPr lang="en-US" dirty="0" smtClean="0"/>
              <a:t>60’ Greensboro Sit-In</a:t>
            </a:r>
          </a:p>
          <a:p>
            <a:r>
              <a:rPr lang="en-US" dirty="0" smtClean="0"/>
              <a:t>63’ Bull Connor in Birmingham</a:t>
            </a:r>
          </a:p>
          <a:p>
            <a:r>
              <a:rPr lang="en-US" dirty="0" smtClean="0"/>
              <a:t>63’ 16</a:t>
            </a:r>
            <a:r>
              <a:rPr lang="en-US" baseline="30000" dirty="0" smtClean="0"/>
              <a:t>th</a:t>
            </a:r>
            <a:r>
              <a:rPr lang="en-US" dirty="0" smtClean="0"/>
              <a:t> Street Baptist Church bombed</a:t>
            </a:r>
          </a:p>
          <a:p>
            <a:pPr marL="0" indent="0">
              <a:buNone/>
            </a:pPr>
            <a:r>
              <a:rPr lang="en-US" dirty="0" smtClean="0"/>
              <a:t> </a:t>
            </a:r>
            <a:endParaRPr lang="en-US" dirty="0"/>
          </a:p>
        </p:txBody>
      </p:sp>
    </p:spTree>
    <p:extLst>
      <p:ext uri="{BB962C8B-B14F-4D97-AF65-F5344CB8AC3E}">
        <p14:creationId xmlns:p14="http://schemas.microsoft.com/office/powerpoint/2010/main" val="842034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Conservativism</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t>Less Regulations </a:t>
            </a:r>
          </a:p>
          <a:p>
            <a:r>
              <a:rPr lang="en-US" dirty="0" smtClean="0"/>
              <a:t>Religious and traditional views</a:t>
            </a:r>
            <a:endParaRPr lang="en-US" dirty="0" smtClean="0"/>
          </a:p>
          <a:p>
            <a:r>
              <a:rPr lang="en-US" dirty="0" smtClean="0"/>
              <a:t>Small size </a:t>
            </a:r>
            <a:r>
              <a:rPr lang="en-US" dirty="0" smtClean="0"/>
              <a:t>and scope of government </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8287446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Liberalism </a:t>
            </a:r>
            <a:endParaRPr lang="en-US" dirty="0"/>
          </a:p>
        </p:txBody>
      </p:sp>
      <p:sp>
        <p:nvSpPr>
          <p:cNvPr id="3" name="Content Placeholder 2"/>
          <p:cNvSpPr>
            <a:spLocks noGrp="1"/>
          </p:cNvSpPr>
          <p:nvPr>
            <p:ph idx="1"/>
          </p:nvPr>
        </p:nvSpPr>
        <p:spPr/>
        <p:txBody>
          <a:bodyPr/>
          <a:lstStyle/>
          <a:p>
            <a:r>
              <a:rPr lang="en-US" dirty="0" smtClean="0"/>
              <a:t>Government as good force to help people</a:t>
            </a:r>
          </a:p>
          <a:p>
            <a:r>
              <a:rPr lang="en-US" dirty="0" smtClean="0"/>
              <a:t>open </a:t>
            </a:r>
            <a:r>
              <a:rPr lang="en-US" dirty="0"/>
              <a:t>to new behavior or opinions and willing to discard traditional values</a:t>
            </a:r>
            <a:r>
              <a:rPr lang="en-US" dirty="0" smtClean="0"/>
              <a:t>.</a:t>
            </a:r>
          </a:p>
          <a:p>
            <a:endParaRPr lang="en-US" dirty="0"/>
          </a:p>
        </p:txBody>
      </p:sp>
    </p:spTree>
    <p:extLst>
      <p:ext uri="{BB962C8B-B14F-4D97-AF65-F5344CB8AC3E}">
        <p14:creationId xmlns:p14="http://schemas.microsoft.com/office/powerpoint/2010/main" val="263615800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1952</a:t>
            </a:r>
            <a:endParaRPr lang="en-US" dirty="0"/>
          </a:p>
        </p:txBody>
      </p:sp>
      <p:sp>
        <p:nvSpPr>
          <p:cNvPr id="40962" name="Rectangle 2"/>
          <p:cNvSpPr>
            <a:spLocks noGrp="1" noChangeArrowheads="1"/>
          </p:cNvSpPr>
          <p:nvPr>
            <p:ph idx="1"/>
          </p:nvPr>
        </p:nvSpPr>
        <p:spPr/>
        <p:txBody>
          <a:bodyPr>
            <a:normAutofit/>
          </a:bodyPr>
          <a:lstStyle/>
          <a:p>
            <a:r>
              <a:rPr lang="en-US" b="1" dirty="0"/>
              <a:t>Eisenhower </a:t>
            </a:r>
          </a:p>
          <a:p>
            <a:pPr lvl="1"/>
            <a:r>
              <a:rPr lang="en-US" b="1" dirty="0" smtClean="0"/>
              <a:t>above </a:t>
            </a:r>
            <a:r>
              <a:rPr lang="en-US" b="1" dirty="0"/>
              <a:t>political </a:t>
            </a:r>
            <a:r>
              <a:rPr lang="en-US" b="1" dirty="0" smtClean="0"/>
              <a:t>squabbling</a:t>
            </a:r>
          </a:p>
          <a:p>
            <a:r>
              <a:rPr lang="en-US" b="1" dirty="0" smtClean="0"/>
              <a:t>His </a:t>
            </a:r>
            <a:r>
              <a:rPr lang="en-US" b="1" dirty="0"/>
              <a:t>domestic program was called </a:t>
            </a:r>
            <a:r>
              <a:rPr lang="ja-JP" altLang="en-US" b="1" dirty="0">
                <a:latin typeface="Arial"/>
              </a:rPr>
              <a:t>“</a:t>
            </a:r>
            <a:r>
              <a:rPr lang="en-US" b="1" dirty="0"/>
              <a:t>dynamic conservatism</a:t>
            </a:r>
            <a:r>
              <a:rPr lang="ja-JP" altLang="en-US" b="1" dirty="0" smtClean="0">
                <a:latin typeface="Arial"/>
              </a:rPr>
              <a:t>”</a:t>
            </a:r>
            <a:endParaRPr lang="en-US" altLang="ja-JP" b="1" dirty="0" smtClean="0"/>
          </a:p>
          <a:p>
            <a:pPr lvl="1"/>
            <a:r>
              <a:rPr lang="en-US" b="1" dirty="0" smtClean="0"/>
              <a:t>He </a:t>
            </a:r>
            <a:r>
              <a:rPr lang="en-US" b="1" dirty="0"/>
              <a:t>cut spending and programs </a:t>
            </a:r>
            <a:endParaRPr lang="en-US" b="1" dirty="0" smtClean="0"/>
          </a:p>
          <a:p>
            <a:pPr lvl="1"/>
            <a:r>
              <a:rPr lang="en-US" b="1" dirty="0"/>
              <a:t>I</a:t>
            </a:r>
            <a:r>
              <a:rPr lang="en-US" b="1" dirty="0" smtClean="0"/>
              <a:t>ncluding </a:t>
            </a:r>
            <a:r>
              <a:rPr lang="en-US" b="1" dirty="0"/>
              <a:t>national defense</a:t>
            </a:r>
          </a:p>
          <a:p>
            <a:pPr lvl="1"/>
            <a:r>
              <a:rPr lang="en-US" b="1" dirty="0" smtClean="0"/>
              <a:t>end </a:t>
            </a:r>
            <a:r>
              <a:rPr lang="en-US" b="1" dirty="0"/>
              <a:t>wage and price controls.  </a:t>
            </a:r>
            <a:endParaRPr lang="en-US" b="1" dirty="0" smtClean="0"/>
          </a:p>
          <a:p>
            <a:pPr lvl="1"/>
            <a:r>
              <a:rPr lang="en-US" b="1" dirty="0" smtClean="0"/>
              <a:t>He </a:t>
            </a:r>
            <a:r>
              <a:rPr lang="en-US" b="1" dirty="0"/>
              <a:t>cut taxes for corporations and the </a:t>
            </a:r>
            <a:r>
              <a:rPr lang="en-US" b="1" dirty="0" smtClean="0"/>
              <a:t>wealthy</a:t>
            </a:r>
            <a:endParaRPr lang="en-US" b="1" dirty="0"/>
          </a:p>
        </p:txBody>
      </p:sp>
    </p:spTree>
    <p:extLst>
      <p:ext uri="{BB962C8B-B14F-4D97-AF65-F5344CB8AC3E}">
        <p14:creationId xmlns:p14="http://schemas.microsoft.com/office/powerpoint/2010/main" val="2887733646"/>
      </p:ext>
    </p:extLst>
  </p:cSld>
  <p:clrMapOvr>
    <a:masterClrMapping/>
  </p:clrMapOvr>
  <p:transition xmlns:p14="http://schemas.microsoft.com/office/powerpoint/2010/main">
    <p:cove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anim calcmode="lin" valueType="num">
                                      <p:cBhvr additive="base">
                                        <p:cTn id="7" dur="500" fill="hold"/>
                                        <p:tgtEl>
                                          <p:spTgt spid="409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0962">
                                            <p:txEl>
                                              <p:pRg st="1" end="1"/>
                                            </p:txEl>
                                          </p:spTgt>
                                        </p:tgtEl>
                                        <p:attrNameLst>
                                          <p:attrName>style.visibility</p:attrName>
                                        </p:attrNameLst>
                                      </p:cBhvr>
                                      <p:to>
                                        <p:strVal val="visible"/>
                                      </p:to>
                                    </p:set>
                                    <p:anim calcmode="lin" valueType="num">
                                      <p:cBhvr additive="base">
                                        <p:cTn id="11" dur="500" fill="hold"/>
                                        <p:tgtEl>
                                          <p:spTgt spid="4096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09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0962">
                                            <p:txEl>
                                              <p:pRg st="2" end="2"/>
                                            </p:txEl>
                                          </p:spTgt>
                                        </p:tgtEl>
                                        <p:attrNameLst>
                                          <p:attrName>style.visibility</p:attrName>
                                        </p:attrNameLst>
                                      </p:cBhvr>
                                      <p:to>
                                        <p:strVal val="visible"/>
                                      </p:to>
                                    </p:set>
                                    <p:anim calcmode="lin" valueType="num">
                                      <p:cBhvr additive="base">
                                        <p:cTn id="17" dur="500" fill="hold"/>
                                        <p:tgtEl>
                                          <p:spTgt spid="4096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096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0962">
                                            <p:txEl>
                                              <p:pRg st="3" end="3"/>
                                            </p:txEl>
                                          </p:spTgt>
                                        </p:tgtEl>
                                        <p:attrNameLst>
                                          <p:attrName>style.visibility</p:attrName>
                                        </p:attrNameLst>
                                      </p:cBhvr>
                                      <p:to>
                                        <p:strVal val="visible"/>
                                      </p:to>
                                    </p:set>
                                    <p:anim calcmode="lin" valueType="num">
                                      <p:cBhvr additive="base">
                                        <p:cTn id="21" dur="500" fill="hold"/>
                                        <p:tgtEl>
                                          <p:spTgt spid="4096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096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0962">
                                            <p:txEl>
                                              <p:pRg st="4" end="4"/>
                                            </p:txEl>
                                          </p:spTgt>
                                        </p:tgtEl>
                                        <p:attrNameLst>
                                          <p:attrName>style.visibility</p:attrName>
                                        </p:attrNameLst>
                                      </p:cBhvr>
                                      <p:to>
                                        <p:strVal val="visible"/>
                                      </p:to>
                                    </p:set>
                                    <p:anim calcmode="lin" valueType="num">
                                      <p:cBhvr additive="base">
                                        <p:cTn id="25" dur="500" fill="hold"/>
                                        <p:tgtEl>
                                          <p:spTgt spid="4096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6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0962">
                                            <p:txEl>
                                              <p:pRg st="5" end="5"/>
                                            </p:txEl>
                                          </p:spTgt>
                                        </p:tgtEl>
                                        <p:attrNameLst>
                                          <p:attrName>style.visibility</p:attrName>
                                        </p:attrNameLst>
                                      </p:cBhvr>
                                      <p:to>
                                        <p:strVal val="visible"/>
                                      </p:to>
                                    </p:set>
                                    <p:anim calcmode="lin" valueType="num">
                                      <p:cBhvr additive="base">
                                        <p:cTn id="29" dur="500" fill="hold"/>
                                        <p:tgtEl>
                                          <p:spTgt spid="4096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0962">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0962">
                                            <p:txEl>
                                              <p:pRg st="6" end="6"/>
                                            </p:txEl>
                                          </p:spTgt>
                                        </p:tgtEl>
                                        <p:attrNameLst>
                                          <p:attrName>style.visibility</p:attrName>
                                        </p:attrNameLst>
                                      </p:cBhvr>
                                      <p:to>
                                        <p:strVal val="visible"/>
                                      </p:to>
                                    </p:set>
                                    <p:anim calcmode="lin" valueType="num">
                                      <p:cBhvr additive="base">
                                        <p:cTn id="33" dur="500" fill="hold"/>
                                        <p:tgtEl>
                                          <p:spTgt spid="4096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096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49px-ElectoralCollege1952.svg.png"/>
          <p:cNvPicPr>
            <a:picLocks noGrp="1" noChangeAspect="1"/>
          </p:cNvPicPr>
          <p:nvPr>
            <p:ph idx="1"/>
          </p:nvPr>
        </p:nvPicPr>
        <p:blipFill>
          <a:blip r:embed="rId2">
            <a:extLst>
              <a:ext uri="{28A0092B-C50C-407E-A947-70E740481C1C}">
                <a14:useLocalDpi xmlns:a14="http://schemas.microsoft.com/office/drawing/2010/main" val="0"/>
              </a:ext>
            </a:extLst>
          </a:blip>
          <a:srcRect t="2255" b="2255"/>
          <a:stretch>
            <a:fillRect/>
          </a:stretch>
        </p:blipFill>
        <p:spPr/>
      </p:pic>
    </p:spTree>
    <p:extLst>
      <p:ext uri="{BB962C8B-B14F-4D97-AF65-F5344CB8AC3E}">
        <p14:creationId xmlns:p14="http://schemas.microsoft.com/office/powerpoint/2010/main" val="132843091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1956</a:t>
            </a:r>
            <a:endParaRPr lang="en-US" dirty="0"/>
          </a:p>
        </p:txBody>
      </p:sp>
      <p:pic>
        <p:nvPicPr>
          <p:cNvPr id="4" name="Content Placeholder 3" descr="349px-ElectoralCollege1956.svg.png"/>
          <p:cNvPicPr>
            <a:picLocks noGrp="1" noChangeAspect="1"/>
          </p:cNvPicPr>
          <p:nvPr>
            <p:ph idx="1"/>
          </p:nvPr>
        </p:nvPicPr>
        <p:blipFill>
          <a:blip r:embed="rId2">
            <a:extLst>
              <a:ext uri="{28A0092B-C50C-407E-A947-70E740481C1C}">
                <a14:useLocalDpi xmlns:a14="http://schemas.microsoft.com/office/drawing/2010/main" val="0"/>
              </a:ext>
            </a:extLst>
          </a:blip>
          <a:srcRect t="2725" b="2725"/>
          <a:stretch>
            <a:fillRect/>
          </a:stretch>
        </p:blipFill>
        <p:spPr/>
      </p:pic>
    </p:spTree>
    <p:extLst>
      <p:ext uri="{BB962C8B-B14F-4D97-AF65-F5344CB8AC3E}">
        <p14:creationId xmlns:p14="http://schemas.microsoft.com/office/powerpoint/2010/main" val="308455554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0"/>
            <a:ext cx="7772400" cy="1143000"/>
          </a:xfrm>
        </p:spPr>
        <p:txBody>
          <a:bodyPr/>
          <a:lstStyle/>
          <a:p>
            <a:r>
              <a:rPr lang="en-US" b="1">
                <a:solidFill>
                  <a:srgbClr val="FF0000"/>
                </a:solidFill>
                <a:effectLst>
                  <a:outerShdw blurRad="38100" dist="38100" dir="2700000" algn="tl">
                    <a:srgbClr val="DDDDDD"/>
                  </a:outerShdw>
                </a:effectLst>
              </a:rPr>
              <a:t>The Election of 1960</a:t>
            </a:r>
          </a:p>
        </p:txBody>
      </p:sp>
      <p:sp>
        <p:nvSpPr>
          <p:cNvPr id="12291" name="Rectangle 3"/>
          <p:cNvSpPr>
            <a:spLocks noGrp="1" noChangeArrowheads="1"/>
          </p:cNvSpPr>
          <p:nvPr>
            <p:ph type="body" idx="1"/>
          </p:nvPr>
        </p:nvSpPr>
        <p:spPr>
          <a:xfrm>
            <a:off x="0" y="1143000"/>
            <a:ext cx="9144000" cy="5715000"/>
          </a:xfrm>
        </p:spPr>
        <p:txBody>
          <a:bodyPr/>
          <a:lstStyle/>
          <a:p>
            <a:pPr>
              <a:lnSpc>
                <a:spcPct val="90000"/>
              </a:lnSpc>
            </a:pPr>
            <a:r>
              <a:rPr lang="en-US" b="1" dirty="0" smtClean="0"/>
              <a:t>V.P. Richard </a:t>
            </a:r>
            <a:r>
              <a:rPr lang="en-US" b="1" dirty="0"/>
              <a:t>Nixon </a:t>
            </a:r>
            <a:endParaRPr lang="en-US" b="1" dirty="0" smtClean="0"/>
          </a:p>
          <a:p>
            <a:pPr lvl="1">
              <a:lnSpc>
                <a:spcPct val="90000"/>
              </a:lnSpc>
            </a:pPr>
            <a:r>
              <a:rPr lang="en-US" b="1" dirty="0" smtClean="0"/>
              <a:t>stand </a:t>
            </a:r>
            <a:r>
              <a:rPr lang="en-US" b="1" dirty="0"/>
              <a:t>up to the Soviets</a:t>
            </a:r>
          </a:p>
          <a:p>
            <a:pPr>
              <a:lnSpc>
                <a:spcPct val="90000"/>
              </a:lnSpc>
            </a:pPr>
            <a:r>
              <a:rPr lang="en-US" b="1" dirty="0" smtClean="0"/>
              <a:t>John </a:t>
            </a:r>
            <a:r>
              <a:rPr lang="en-US" b="1" dirty="0"/>
              <a:t>F. Kennedy </a:t>
            </a:r>
            <a:endParaRPr lang="en-US" b="1" dirty="0" smtClean="0"/>
          </a:p>
        </p:txBody>
      </p:sp>
      <p:pic>
        <p:nvPicPr>
          <p:cNvPr id="2" name="Picture 1" descr="1960-kennedy-nixon-deba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4875" y="2424905"/>
            <a:ext cx="5365750" cy="4024313"/>
          </a:xfrm>
          <a:prstGeom prst="rect">
            <a:avLst/>
          </a:prstGeom>
        </p:spPr>
      </p:pic>
    </p:spTree>
    <p:extLst>
      <p:ext uri="{BB962C8B-B14F-4D97-AF65-F5344CB8AC3E}">
        <p14:creationId xmlns:p14="http://schemas.microsoft.com/office/powerpoint/2010/main" val="1870655493"/>
      </p:ext>
    </p:extLst>
  </p:cSld>
  <p:clrMapOvr>
    <a:masterClrMapping/>
  </p:clrMapOvr>
  <p:transition xmlns:p14="http://schemas.microsoft.com/office/powerpoint/2010/main">
    <p:cove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anim calcmode="lin" valueType="num">
                                      <p:cBhvr additive="base">
                                        <p:cTn id="11"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 calcmode="lin" valueType="num">
                                      <p:cBhvr additive="base">
                                        <p:cTn id="17"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49px-ElectoralCollege1960.svg.png"/>
          <p:cNvPicPr>
            <a:picLocks noGrp="1" noChangeAspect="1"/>
          </p:cNvPicPr>
          <p:nvPr>
            <p:ph idx="1"/>
          </p:nvPr>
        </p:nvPicPr>
        <p:blipFill>
          <a:blip r:embed="rId2">
            <a:extLst>
              <a:ext uri="{28A0092B-C50C-407E-A947-70E740481C1C}">
                <a14:useLocalDpi xmlns:a14="http://schemas.microsoft.com/office/drawing/2010/main" val="0"/>
              </a:ext>
            </a:extLst>
          </a:blip>
          <a:srcRect t="2725" b="2725"/>
          <a:stretch>
            <a:fillRect/>
          </a:stretch>
        </p:blipFill>
        <p:spPr/>
      </p:pic>
    </p:spTree>
    <p:extLst>
      <p:ext uri="{BB962C8B-B14F-4D97-AF65-F5344CB8AC3E}">
        <p14:creationId xmlns:p14="http://schemas.microsoft.com/office/powerpoint/2010/main" val="220170360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Camelot </a:t>
            </a:r>
            <a:endParaRPr lang="en-US" dirty="0"/>
          </a:p>
        </p:txBody>
      </p:sp>
      <p:pic>
        <p:nvPicPr>
          <p:cNvPr id="4" name="Content Placeholder 3" descr="Hollywood_BenRoss_32MM1953.jpg"/>
          <p:cNvPicPr>
            <a:picLocks noGrp="1" noChangeAspect="1"/>
          </p:cNvPicPr>
          <p:nvPr>
            <p:ph idx="1"/>
          </p:nvPr>
        </p:nvPicPr>
        <p:blipFill>
          <a:blip r:embed="rId2">
            <a:extLst>
              <a:ext uri="{28A0092B-C50C-407E-A947-70E740481C1C}">
                <a14:useLocalDpi xmlns:a14="http://schemas.microsoft.com/office/drawing/2010/main" val="0"/>
              </a:ext>
            </a:extLst>
          </a:blip>
          <a:srcRect l="-63693" r="-63693"/>
          <a:stretch>
            <a:fillRect/>
          </a:stretch>
        </p:blipFill>
        <p:spPr>
          <a:xfrm>
            <a:off x="4778375" y="3307472"/>
            <a:ext cx="6022974" cy="3312403"/>
          </a:xfrm>
        </p:spPr>
      </p:pic>
      <p:pic>
        <p:nvPicPr>
          <p:cNvPr id="5" name="Picture 4" descr="204051620_82664c30e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0225" y="2178685"/>
            <a:ext cx="3416300" cy="4441190"/>
          </a:xfrm>
          <a:prstGeom prst="rect">
            <a:avLst/>
          </a:prstGeom>
        </p:spPr>
      </p:pic>
      <p:pic>
        <p:nvPicPr>
          <p:cNvPr id="6" name="Picture 5" descr="NYC3229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50" y="1373897"/>
            <a:ext cx="3527425" cy="2515478"/>
          </a:xfrm>
          <a:prstGeom prst="rect">
            <a:avLst/>
          </a:prstGeom>
        </p:spPr>
      </p:pic>
    </p:spTree>
    <p:extLst>
      <p:ext uri="{BB962C8B-B14F-4D97-AF65-F5344CB8AC3E}">
        <p14:creationId xmlns:p14="http://schemas.microsoft.com/office/powerpoint/2010/main" val="282146321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2000" y="0"/>
            <a:ext cx="7772400" cy="1143000"/>
          </a:xfrm>
        </p:spPr>
        <p:txBody>
          <a:bodyPr/>
          <a:lstStyle/>
          <a:p>
            <a:r>
              <a:rPr lang="en-US" b="1">
                <a:solidFill>
                  <a:srgbClr val="FF0000"/>
                </a:solidFill>
                <a:effectLst>
                  <a:outerShdw blurRad="38100" dist="38100" dir="2700000" algn="tl">
                    <a:srgbClr val="DDDDDD"/>
                  </a:outerShdw>
                </a:effectLst>
              </a:rPr>
              <a:t>Lyndon Baines Johnson</a:t>
            </a:r>
          </a:p>
        </p:txBody>
      </p:sp>
      <p:sp>
        <p:nvSpPr>
          <p:cNvPr id="21507" name="Rectangle 3"/>
          <p:cNvSpPr>
            <a:spLocks noGrp="1" noChangeArrowheads="1"/>
          </p:cNvSpPr>
          <p:nvPr>
            <p:ph type="body" idx="1"/>
          </p:nvPr>
        </p:nvSpPr>
        <p:spPr>
          <a:xfrm>
            <a:off x="0" y="1143000"/>
            <a:ext cx="9144000" cy="5715000"/>
          </a:xfrm>
        </p:spPr>
        <p:txBody>
          <a:bodyPr/>
          <a:lstStyle/>
          <a:p>
            <a:pPr>
              <a:lnSpc>
                <a:spcPct val="90000"/>
              </a:lnSpc>
            </a:pPr>
            <a:r>
              <a:rPr lang="en-US" b="1" dirty="0" smtClean="0"/>
              <a:t>1963 </a:t>
            </a:r>
            <a:r>
              <a:rPr lang="en-US" b="1" dirty="0"/>
              <a:t>Kennedy was assassinated </a:t>
            </a:r>
            <a:endParaRPr lang="en-US" b="1" dirty="0" smtClean="0"/>
          </a:p>
          <a:p>
            <a:pPr>
              <a:lnSpc>
                <a:spcPct val="90000"/>
              </a:lnSpc>
            </a:pPr>
            <a:r>
              <a:rPr lang="en-US" b="1" dirty="0" smtClean="0"/>
              <a:t>Johnson </a:t>
            </a:r>
            <a:r>
              <a:rPr lang="en-US" b="1" dirty="0"/>
              <a:t>continued much of Kennedy</a:t>
            </a:r>
            <a:r>
              <a:rPr lang="ja-JP" altLang="en-US" b="1" dirty="0">
                <a:latin typeface="Arial"/>
              </a:rPr>
              <a:t>’</a:t>
            </a:r>
            <a:r>
              <a:rPr lang="en-US" b="1" dirty="0"/>
              <a:t>s foreign </a:t>
            </a:r>
            <a:r>
              <a:rPr lang="en-US" b="1" dirty="0" smtClean="0"/>
              <a:t>policy</a:t>
            </a:r>
          </a:p>
        </p:txBody>
      </p:sp>
      <p:pic>
        <p:nvPicPr>
          <p:cNvPr id="2" name="Picture 1" descr="539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499" y="2786871"/>
            <a:ext cx="4777625" cy="3182129"/>
          </a:xfrm>
          <a:prstGeom prst="rect">
            <a:avLst/>
          </a:prstGeom>
        </p:spPr>
      </p:pic>
      <p:pic>
        <p:nvPicPr>
          <p:cNvPr id="3" name="Picture 2" descr="Lee-Harvey_Oswald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75" y="3523029"/>
            <a:ext cx="4111625" cy="3238131"/>
          </a:xfrm>
          <a:prstGeom prst="rect">
            <a:avLst/>
          </a:prstGeom>
        </p:spPr>
      </p:pic>
    </p:spTree>
    <p:extLst>
      <p:ext uri="{BB962C8B-B14F-4D97-AF65-F5344CB8AC3E}">
        <p14:creationId xmlns:p14="http://schemas.microsoft.com/office/powerpoint/2010/main" val="53068924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1964 Election </a:t>
            </a:r>
            <a:endParaRPr lang="en-US" dirty="0"/>
          </a:p>
        </p:txBody>
      </p:sp>
      <p:sp>
        <p:nvSpPr>
          <p:cNvPr id="3" name="Content Placeholder 2"/>
          <p:cNvSpPr>
            <a:spLocks noGrp="1"/>
          </p:cNvSpPr>
          <p:nvPr>
            <p:ph idx="1"/>
          </p:nvPr>
        </p:nvSpPr>
        <p:spPr/>
        <p:txBody>
          <a:bodyPr/>
          <a:lstStyle/>
          <a:p>
            <a:r>
              <a:rPr lang="en-US" dirty="0" smtClean="0"/>
              <a:t>Goldwater </a:t>
            </a:r>
            <a:r>
              <a:rPr lang="en-US" dirty="0"/>
              <a:t>looses but wins </a:t>
            </a:r>
          </a:p>
          <a:p>
            <a:r>
              <a:rPr lang="en-US" dirty="0"/>
              <a:t>Wins 5 southern states </a:t>
            </a:r>
          </a:p>
          <a:p>
            <a:endParaRPr lang="en-US" dirty="0"/>
          </a:p>
        </p:txBody>
      </p:sp>
      <p:pic>
        <p:nvPicPr>
          <p:cNvPr id="4" name="Picture 3" descr="349px-ElectoralCollege1964.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2624" y="2691159"/>
            <a:ext cx="6492875" cy="3776658"/>
          </a:xfrm>
          <a:prstGeom prst="rect">
            <a:avLst/>
          </a:prstGeom>
        </p:spPr>
      </p:pic>
    </p:spTree>
    <p:extLst>
      <p:ext uri="{BB962C8B-B14F-4D97-AF65-F5344CB8AC3E}">
        <p14:creationId xmlns:p14="http://schemas.microsoft.com/office/powerpoint/2010/main" val="77016408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Tactical Divisions</a:t>
            </a:r>
            <a:endParaRPr lang="en-US" dirty="0"/>
          </a:p>
        </p:txBody>
      </p:sp>
      <p:sp>
        <p:nvSpPr>
          <p:cNvPr id="3" name="Content Placeholder 2"/>
          <p:cNvSpPr>
            <a:spLocks noGrp="1"/>
          </p:cNvSpPr>
          <p:nvPr>
            <p:ph idx="1"/>
          </p:nvPr>
        </p:nvSpPr>
        <p:spPr/>
        <p:txBody>
          <a:bodyPr/>
          <a:lstStyle/>
          <a:p>
            <a:r>
              <a:rPr lang="en-US" dirty="0" smtClean="0"/>
              <a:t>SCLC – Martin Luther King </a:t>
            </a:r>
            <a:r>
              <a:rPr lang="en-US" dirty="0" err="1" smtClean="0"/>
              <a:t>Jr</a:t>
            </a:r>
            <a:endParaRPr lang="en-US" dirty="0" smtClean="0"/>
          </a:p>
          <a:p>
            <a:r>
              <a:rPr lang="en-US" dirty="0" smtClean="0"/>
              <a:t>Non-Violent shifts in the late 1960’s</a:t>
            </a:r>
          </a:p>
          <a:p>
            <a:r>
              <a:rPr lang="en-US" dirty="0" smtClean="0"/>
              <a:t>SNCC – Marion Berry (Raleigh, NC) </a:t>
            </a:r>
          </a:p>
          <a:p>
            <a:pPr lvl="1"/>
            <a:r>
              <a:rPr lang="en-US" dirty="0" err="1" smtClean="0"/>
              <a:t>Stokely</a:t>
            </a:r>
            <a:r>
              <a:rPr lang="en-US" dirty="0" smtClean="0"/>
              <a:t> Carmichael – “black power” black nationalism </a:t>
            </a:r>
          </a:p>
          <a:p>
            <a:r>
              <a:rPr lang="en-US" dirty="0" err="1" smtClean="0"/>
              <a:t>Malcom</a:t>
            </a:r>
            <a:r>
              <a:rPr lang="en-US" dirty="0" smtClean="0"/>
              <a:t> X – “any means necessary” </a:t>
            </a:r>
          </a:p>
          <a:p>
            <a:r>
              <a:rPr lang="en-US" dirty="0" smtClean="0"/>
              <a:t>Riots – Watts, LA, Detroit, MI, Chicago, IL</a:t>
            </a:r>
          </a:p>
          <a:p>
            <a:pPr lvl="1"/>
            <a:endParaRPr lang="en-US" dirty="0"/>
          </a:p>
        </p:txBody>
      </p:sp>
    </p:spTree>
    <p:extLst>
      <p:ext uri="{BB962C8B-B14F-4D97-AF65-F5344CB8AC3E}">
        <p14:creationId xmlns:p14="http://schemas.microsoft.com/office/powerpoint/2010/main" val="1985034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Johnson </a:t>
            </a:r>
            <a:endParaRPr lang="en-US" dirty="0"/>
          </a:p>
        </p:txBody>
      </p:sp>
      <p:sp>
        <p:nvSpPr>
          <p:cNvPr id="3" name="Content Placeholder 2"/>
          <p:cNvSpPr>
            <a:spLocks noGrp="1"/>
          </p:cNvSpPr>
          <p:nvPr>
            <p:ph idx="1"/>
          </p:nvPr>
        </p:nvSpPr>
        <p:spPr/>
        <p:txBody>
          <a:bodyPr/>
          <a:lstStyle/>
          <a:p>
            <a:pPr>
              <a:lnSpc>
                <a:spcPct val="90000"/>
              </a:lnSpc>
            </a:pPr>
            <a:r>
              <a:rPr lang="en-US" b="1" dirty="0"/>
              <a:t>Great Society </a:t>
            </a:r>
          </a:p>
          <a:p>
            <a:pPr>
              <a:lnSpc>
                <a:spcPct val="90000"/>
              </a:lnSpc>
            </a:pPr>
            <a:r>
              <a:rPr lang="en-US" b="1" dirty="0"/>
              <a:t>Vietnam Escalation </a:t>
            </a:r>
          </a:p>
          <a:p>
            <a:r>
              <a:rPr lang="en-US" dirty="0" smtClean="0"/>
              <a:t>Chooses not to run in 68</a:t>
            </a:r>
            <a:endParaRPr lang="en-US" dirty="0"/>
          </a:p>
        </p:txBody>
      </p:sp>
    </p:spTree>
    <p:extLst>
      <p:ext uri="{BB962C8B-B14F-4D97-AF65-F5344CB8AC3E}">
        <p14:creationId xmlns:p14="http://schemas.microsoft.com/office/powerpoint/2010/main" val="396598267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Conservative Concerns </a:t>
            </a:r>
            <a:endParaRPr lang="en-US" dirty="0"/>
          </a:p>
        </p:txBody>
      </p:sp>
      <p:sp>
        <p:nvSpPr>
          <p:cNvPr id="3" name="Content Placeholder 2"/>
          <p:cNvSpPr>
            <a:spLocks noGrp="1"/>
          </p:cNvSpPr>
          <p:nvPr>
            <p:ph idx="1"/>
          </p:nvPr>
        </p:nvSpPr>
        <p:spPr/>
        <p:txBody>
          <a:bodyPr/>
          <a:lstStyle/>
          <a:p>
            <a:r>
              <a:rPr lang="en-US" dirty="0" smtClean="0"/>
              <a:t>Traditional family values fading </a:t>
            </a:r>
          </a:p>
          <a:p>
            <a:r>
              <a:rPr lang="en-US" dirty="0" smtClean="0"/>
              <a:t>Sexual revolution </a:t>
            </a:r>
          </a:p>
          <a:p>
            <a:r>
              <a:rPr lang="en-US" dirty="0" smtClean="0"/>
              <a:t>Divorce rate sky rockets</a:t>
            </a:r>
          </a:p>
          <a:p>
            <a:r>
              <a:rPr lang="en-US" dirty="0" smtClean="0"/>
              <a:t>Birth rate declined</a:t>
            </a:r>
          </a:p>
          <a:p>
            <a:r>
              <a:rPr lang="en-US" dirty="0" smtClean="0"/>
              <a:t>Title IX </a:t>
            </a:r>
          </a:p>
          <a:p>
            <a:r>
              <a:rPr lang="en-US" dirty="0" smtClean="0"/>
              <a:t>Women in </a:t>
            </a:r>
            <a:r>
              <a:rPr lang="en-US" dirty="0" smtClean="0"/>
              <a:t>workforce backlash</a:t>
            </a:r>
            <a:endParaRPr lang="en-US" dirty="0" smtClean="0"/>
          </a:p>
          <a:p>
            <a:pPr lvl="1"/>
            <a:r>
              <a:rPr lang="en-US" dirty="0" smtClean="0"/>
              <a:t>Equal rights amendment </a:t>
            </a:r>
          </a:p>
          <a:p>
            <a:pPr lvl="1"/>
            <a:endParaRPr lang="en-US" dirty="0" smtClean="0"/>
          </a:p>
          <a:p>
            <a:endParaRPr lang="en-US" dirty="0" smtClean="0"/>
          </a:p>
        </p:txBody>
      </p:sp>
    </p:spTree>
    <p:extLst>
      <p:ext uri="{BB962C8B-B14F-4D97-AF65-F5344CB8AC3E}">
        <p14:creationId xmlns:p14="http://schemas.microsoft.com/office/powerpoint/2010/main" val="57632670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1968 </a:t>
            </a:r>
            <a:r>
              <a:rPr lang="en-US" dirty="0" smtClean="0"/>
              <a:t>Election </a:t>
            </a:r>
            <a:endParaRPr lang="en-US" dirty="0"/>
          </a:p>
        </p:txBody>
      </p:sp>
      <p:sp>
        <p:nvSpPr>
          <p:cNvPr id="5" name="Content Placeholder 4"/>
          <p:cNvSpPr>
            <a:spLocks noGrp="1"/>
          </p:cNvSpPr>
          <p:nvPr>
            <p:ph idx="1"/>
          </p:nvPr>
        </p:nvSpPr>
        <p:spPr/>
        <p:txBody>
          <a:bodyPr/>
          <a:lstStyle/>
          <a:p>
            <a:r>
              <a:rPr lang="en-US" dirty="0" smtClean="0"/>
              <a:t>Nixon </a:t>
            </a:r>
            <a:r>
              <a:rPr lang="en-US" dirty="0"/>
              <a:t>loser to winner</a:t>
            </a:r>
          </a:p>
          <a:p>
            <a:r>
              <a:rPr lang="en-US" dirty="0"/>
              <a:t>Rights revolution has gone too far</a:t>
            </a:r>
          </a:p>
          <a:p>
            <a:pPr marL="0" indent="0">
              <a:buNone/>
            </a:pPr>
            <a:endParaRPr lang="en-US" dirty="0"/>
          </a:p>
        </p:txBody>
      </p:sp>
      <p:pic>
        <p:nvPicPr>
          <p:cNvPr id="6" name="Picture 5" descr="349px-ElectoralCollege1968.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624" y="2959099"/>
            <a:ext cx="6223001" cy="3619683"/>
          </a:xfrm>
          <a:prstGeom prst="rect">
            <a:avLst/>
          </a:prstGeom>
        </p:spPr>
      </p:pic>
    </p:spTree>
    <p:extLst>
      <p:ext uri="{BB962C8B-B14F-4D97-AF65-F5344CB8AC3E}">
        <p14:creationId xmlns:p14="http://schemas.microsoft.com/office/powerpoint/2010/main" val="236291562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1972 election </a:t>
            </a:r>
          </a:p>
        </p:txBody>
      </p:sp>
      <p:sp>
        <p:nvSpPr>
          <p:cNvPr id="3" name="Content Placeholder 2"/>
          <p:cNvSpPr>
            <a:spLocks noGrp="1"/>
          </p:cNvSpPr>
          <p:nvPr>
            <p:ph idx="1"/>
          </p:nvPr>
        </p:nvSpPr>
        <p:spPr/>
        <p:txBody>
          <a:bodyPr/>
          <a:lstStyle/>
          <a:p>
            <a:r>
              <a:rPr lang="en-US" dirty="0" smtClean="0"/>
              <a:t>Watergate </a:t>
            </a:r>
          </a:p>
          <a:p>
            <a:r>
              <a:rPr lang="en-US" dirty="0" smtClean="0"/>
              <a:t>Nixon Cheated CREEPS (</a:t>
            </a:r>
            <a:r>
              <a:rPr lang="en-US" dirty="0" err="1" smtClean="0"/>
              <a:t>Comt</a:t>
            </a:r>
            <a:r>
              <a:rPr lang="en-US" dirty="0" smtClean="0"/>
              <a:t> Re-</a:t>
            </a:r>
            <a:r>
              <a:rPr lang="en-US" dirty="0" err="1" smtClean="0"/>
              <a:t>elct</a:t>
            </a:r>
            <a:r>
              <a:rPr lang="en-US" dirty="0" smtClean="0"/>
              <a:t> </a:t>
            </a:r>
            <a:r>
              <a:rPr lang="en-US" dirty="0" err="1" smtClean="0"/>
              <a:t>Pres</a:t>
            </a:r>
            <a:r>
              <a:rPr lang="en-US" dirty="0"/>
              <a:t>)</a:t>
            </a:r>
          </a:p>
          <a:p>
            <a:r>
              <a:rPr lang="en-US" dirty="0"/>
              <a:t>HUSH money </a:t>
            </a:r>
          </a:p>
          <a:p>
            <a:r>
              <a:rPr lang="en-US" dirty="0"/>
              <a:t>Hit List </a:t>
            </a:r>
          </a:p>
          <a:p>
            <a:r>
              <a:rPr lang="en-US" dirty="0"/>
              <a:t>Abuse of power</a:t>
            </a:r>
          </a:p>
          <a:p>
            <a:endParaRPr lang="en-US" dirty="0"/>
          </a:p>
        </p:txBody>
      </p:sp>
      <p:pic>
        <p:nvPicPr>
          <p:cNvPr id="4" name="Picture 3" descr="ElectoralCollege1972.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6165" y="3460750"/>
            <a:ext cx="5537835" cy="3238500"/>
          </a:xfrm>
          <a:prstGeom prst="rect">
            <a:avLst/>
          </a:prstGeom>
        </p:spPr>
      </p:pic>
    </p:spTree>
    <p:extLst>
      <p:ext uri="{BB962C8B-B14F-4D97-AF65-F5344CB8AC3E}">
        <p14:creationId xmlns:p14="http://schemas.microsoft.com/office/powerpoint/2010/main" val="385084616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Gerald Ford </a:t>
            </a:r>
            <a:endParaRPr lang="en-US" dirty="0"/>
          </a:p>
        </p:txBody>
      </p:sp>
      <p:sp>
        <p:nvSpPr>
          <p:cNvPr id="3" name="Content Placeholder 2"/>
          <p:cNvSpPr>
            <a:spLocks noGrp="1"/>
          </p:cNvSpPr>
          <p:nvPr>
            <p:ph idx="1"/>
          </p:nvPr>
        </p:nvSpPr>
        <p:spPr/>
        <p:txBody>
          <a:bodyPr/>
          <a:lstStyle/>
          <a:p>
            <a:r>
              <a:rPr lang="en-US" dirty="0"/>
              <a:t>N</a:t>
            </a:r>
            <a:r>
              <a:rPr lang="en-US" dirty="0" smtClean="0"/>
              <a:t>on- </a:t>
            </a:r>
            <a:r>
              <a:rPr lang="en-US" dirty="0" err="1" smtClean="0"/>
              <a:t>nat’l</a:t>
            </a:r>
            <a:r>
              <a:rPr lang="en-US" dirty="0" smtClean="0"/>
              <a:t> elect president (Speaker of House)</a:t>
            </a:r>
          </a:p>
          <a:p>
            <a:r>
              <a:rPr lang="en-US" dirty="0" smtClean="0"/>
              <a:t>Pardons Nixon </a:t>
            </a:r>
            <a:endParaRPr lang="en-US" dirty="0"/>
          </a:p>
        </p:txBody>
      </p:sp>
      <p:pic>
        <p:nvPicPr>
          <p:cNvPr id="5" name="Picture 4" descr="Gerald_Ford,_official_Presidential_pho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5530" y="3206749"/>
            <a:ext cx="2416969" cy="3222625"/>
          </a:xfrm>
          <a:prstGeom prst="rect">
            <a:avLst/>
          </a:prstGeom>
        </p:spPr>
      </p:pic>
      <p:pic>
        <p:nvPicPr>
          <p:cNvPr id="6" name="Picture 5" descr="ford_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075" y="3079749"/>
            <a:ext cx="4448175" cy="2905410"/>
          </a:xfrm>
          <a:prstGeom prst="rect">
            <a:avLst/>
          </a:prstGeom>
        </p:spPr>
      </p:pic>
    </p:spTree>
    <p:extLst>
      <p:ext uri="{BB962C8B-B14F-4D97-AF65-F5344CB8AC3E}">
        <p14:creationId xmlns:p14="http://schemas.microsoft.com/office/powerpoint/2010/main" val="399075936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1976 Election </a:t>
            </a:r>
            <a:endParaRPr lang="en-US" dirty="0"/>
          </a:p>
        </p:txBody>
      </p:sp>
      <p:pic>
        <p:nvPicPr>
          <p:cNvPr id="4" name="Content Placeholder 3" descr="349px-ElectoralCollege1976.svg.png"/>
          <p:cNvPicPr>
            <a:picLocks noGrp="1" noChangeAspect="1"/>
          </p:cNvPicPr>
          <p:nvPr>
            <p:ph idx="1"/>
          </p:nvPr>
        </p:nvPicPr>
        <p:blipFill>
          <a:blip r:embed="rId2">
            <a:extLst>
              <a:ext uri="{28A0092B-C50C-407E-A947-70E740481C1C}">
                <a14:useLocalDpi xmlns:a14="http://schemas.microsoft.com/office/drawing/2010/main" val="0"/>
              </a:ext>
            </a:extLst>
          </a:blip>
          <a:srcRect t="2957" b="2957"/>
          <a:stretch>
            <a:fillRect/>
          </a:stretch>
        </p:blipFill>
        <p:spPr/>
      </p:pic>
    </p:spTree>
    <p:extLst>
      <p:ext uri="{BB962C8B-B14F-4D97-AF65-F5344CB8AC3E}">
        <p14:creationId xmlns:p14="http://schemas.microsoft.com/office/powerpoint/2010/main" val="140971015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Jimmy Cater</a:t>
            </a:r>
            <a:endParaRPr lang="en-US" dirty="0"/>
          </a:p>
        </p:txBody>
      </p:sp>
      <p:sp>
        <p:nvSpPr>
          <p:cNvPr id="3" name="Content Placeholder 2"/>
          <p:cNvSpPr>
            <a:spLocks noGrp="1"/>
          </p:cNvSpPr>
          <p:nvPr>
            <p:ph idx="1"/>
          </p:nvPr>
        </p:nvSpPr>
        <p:spPr/>
        <p:txBody>
          <a:bodyPr/>
          <a:lstStyle/>
          <a:p>
            <a:pPr marL="0" indent="0">
              <a:buNone/>
            </a:pPr>
            <a:endParaRPr lang="en-US" dirty="0" smtClean="0"/>
          </a:p>
          <a:p>
            <a:r>
              <a:rPr lang="en-US" dirty="0" smtClean="0"/>
              <a:t>Washington Outsider</a:t>
            </a:r>
          </a:p>
          <a:p>
            <a:r>
              <a:rPr lang="en-US" dirty="0" smtClean="0"/>
              <a:t>Iran Hostages </a:t>
            </a:r>
          </a:p>
          <a:p>
            <a:r>
              <a:rPr lang="en-US" dirty="0" smtClean="0"/>
              <a:t>Economic Crisis</a:t>
            </a:r>
          </a:p>
          <a:p>
            <a:pPr lvl="1"/>
            <a:r>
              <a:rPr lang="en-US" dirty="0" smtClean="0"/>
              <a:t>Gas shortage</a:t>
            </a:r>
          </a:p>
          <a:p>
            <a:pPr lvl="1"/>
            <a:r>
              <a:rPr lang="en-US" dirty="0" smtClean="0"/>
              <a:t>Inflation </a:t>
            </a:r>
          </a:p>
          <a:p>
            <a:pPr lvl="1"/>
            <a:r>
              <a:rPr lang="en-US" dirty="0" smtClean="0"/>
              <a:t>High Mortgage Rates</a:t>
            </a:r>
          </a:p>
          <a:p>
            <a:r>
              <a:rPr lang="en-US" dirty="0" smtClean="0"/>
              <a:t>Camp David Accords</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248390666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dirty="0">
                <a:latin typeface="Times New Roman" charset="0"/>
              </a:rPr>
              <a:t>1976-1980 Jimmy Carter (d)</a:t>
            </a:r>
          </a:p>
        </p:txBody>
      </p:sp>
      <p:sp>
        <p:nvSpPr>
          <p:cNvPr id="40963" name="Rectangle 3"/>
          <p:cNvSpPr>
            <a:spLocks noGrp="1" noChangeArrowheads="1"/>
          </p:cNvSpPr>
          <p:nvPr>
            <p:ph type="body" sz="half" idx="1"/>
          </p:nvPr>
        </p:nvSpPr>
        <p:spPr/>
        <p:txBody>
          <a:bodyPr>
            <a:normAutofit fontScale="92500" lnSpcReduction="10000"/>
          </a:bodyPr>
          <a:lstStyle/>
          <a:p>
            <a:pPr eaLnBrk="1" hangingPunct="1"/>
            <a:r>
              <a:rPr lang="en-US" sz="2800" u="sng" dirty="0">
                <a:latin typeface="Times New Roman" charset="0"/>
              </a:rPr>
              <a:t>Energy </a:t>
            </a:r>
            <a:r>
              <a:rPr lang="en-US" sz="2800" u="sng" dirty="0" smtClean="0">
                <a:latin typeface="Times New Roman" charset="0"/>
              </a:rPr>
              <a:t>Crisis</a:t>
            </a:r>
          </a:p>
          <a:p>
            <a:r>
              <a:rPr lang="en-US" dirty="0"/>
              <a:t>Economic Crisis</a:t>
            </a:r>
          </a:p>
          <a:p>
            <a:pPr lvl="1"/>
            <a:r>
              <a:rPr lang="en-US" dirty="0"/>
              <a:t>Gas shortage</a:t>
            </a:r>
          </a:p>
          <a:p>
            <a:pPr lvl="1"/>
            <a:r>
              <a:rPr lang="en-US" dirty="0"/>
              <a:t>Inflation </a:t>
            </a:r>
          </a:p>
          <a:p>
            <a:pPr lvl="1"/>
            <a:r>
              <a:rPr lang="en-US" dirty="0"/>
              <a:t>High Mortgage </a:t>
            </a:r>
            <a:r>
              <a:rPr lang="en-US" dirty="0" smtClean="0"/>
              <a:t>Rates</a:t>
            </a:r>
            <a:endParaRPr lang="en-US" sz="2800" u="sng" dirty="0">
              <a:latin typeface="Times New Roman" charset="0"/>
            </a:endParaRPr>
          </a:p>
          <a:p>
            <a:pPr eaLnBrk="1" hangingPunct="1"/>
            <a:r>
              <a:rPr lang="en-US" sz="2800" u="sng" dirty="0" smtClean="0">
                <a:latin typeface="Times New Roman" charset="0"/>
              </a:rPr>
              <a:t>Hostage </a:t>
            </a:r>
            <a:r>
              <a:rPr lang="en-US" sz="2800" u="sng" dirty="0">
                <a:latin typeface="Times New Roman" charset="0"/>
              </a:rPr>
              <a:t>Crisis</a:t>
            </a:r>
          </a:p>
          <a:p>
            <a:pPr eaLnBrk="1" hangingPunct="1"/>
            <a:r>
              <a:rPr lang="en-US" sz="2800" u="sng" dirty="0">
                <a:latin typeface="Times New Roman" charset="0"/>
              </a:rPr>
              <a:t>Camp David accords</a:t>
            </a:r>
          </a:p>
          <a:p>
            <a:pPr lvl="1" eaLnBrk="1" hangingPunct="1"/>
            <a:r>
              <a:rPr lang="en-US" sz="2400" u="sng" dirty="0">
                <a:latin typeface="Times New Roman" charset="0"/>
              </a:rPr>
              <a:t>Peace agreement w/ Israel and Egypt</a:t>
            </a:r>
          </a:p>
        </p:txBody>
      </p:sp>
      <p:sp>
        <p:nvSpPr>
          <p:cNvPr id="40964" name="Rectangle 4"/>
          <p:cNvSpPr>
            <a:spLocks noGrp="1" noChangeArrowheads="1" noTextEdit="1"/>
          </p:cNvSpPr>
          <p:nvPr>
            <p:ph type="clipArt" sz="half" idx="2"/>
          </p:nvPr>
        </p:nvSpPr>
        <p:spPr/>
      </p:sp>
      <p:sp>
        <p:nvSpPr>
          <p:cNvPr id="40965" name="Rectangle 5"/>
          <p:cNvSpPr>
            <a:spLocks noChangeArrowheads="1"/>
          </p:cNvSpPr>
          <p:nvPr/>
        </p:nvSpPr>
        <p:spPr bwMode="auto">
          <a:xfrm>
            <a:off x="-4763" y="1001713"/>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grpSp>
        <p:nvGrpSpPr>
          <p:cNvPr id="40966" name="Group 11"/>
          <p:cNvGrpSpPr>
            <a:grpSpLocks/>
          </p:cNvGrpSpPr>
          <p:nvPr/>
        </p:nvGrpSpPr>
        <p:grpSpPr bwMode="auto">
          <a:xfrm>
            <a:off x="0" y="-4114800"/>
            <a:ext cx="9153525" cy="4856163"/>
            <a:chOff x="-3" y="-3"/>
            <a:chExt cx="5766" cy="3059"/>
          </a:xfrm>
        </p:grpSpPr>
        <p:grpSp>
          <p:nvGrpSpPr>
            <p:cNvPr id="40968" name="Group 9"/>
            <p:cNvGrpSpPr>
              <a:grpSpLocks/>
            </p:cNvGrpSpPr>
            <p:nvPr/>
          </p:nvGrpSpPr>
          <p:grpSpPr bwMode="auto">
            <a:xfrm>
              <a:off x="0" y="0"/>
              <a:ext cx="5760" cy="3053"/>
              <a:chOff x="0" y="0"/>
              <a:chExt cx="5760" cy="3053"/>
            </a:xfrm>
          </p:grpSpPr>
          <p:sp>
            <p:nvSpPr>
              <p:cNvPr id="40970" name="Rectangle 6"/>
              <p:cNvSpPr>
                <a:spLocks noChangeArrowheads="1"/>
              </p:cNvSpPr>
              <p:nvPr/>
            </p:nvSpPr>
            <p:spPr bwMode="auto">
              <a:xfrm>
                <a:off x="0" y="0"/>
                <a:ext cx="5760" cy="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hlinkClick r:id="rId2"/>
                  </a:rPr>
                  <a:t>  </a:t>
                </a:r>
                <a:r>
                  <a:rPr lang="en-US" sz="28800"/>
                  <a:t> </a:t>
                </a:r>
                <a:r>
                  <a:rPr lang="en-US"/>
                  <a:t>                                              </a:t>
                </a:r>
              </a:p>
              <a:p>
                <a:pPr algn="ctr" eaLnBrk="0" hangingPunct="0"/>
                <a:endParaRPr lang="en-US"/>
              </a:p>
            </p:txBody>
          </p:sp>
          <p:sp>
            <p:nvSpPr>
              <p:cNvPr id="40971" name="Rectangle 8"/>
              <p:cNvSpPr>
                <a:spLocks noChangeArrowheads="1"/>
              </p:cNvSpPr>
              <p:nvPr/>
            </p:nvSpPr>
            <p:spPr bwMode="auto">
              <a:xfrm>
                <a:off x="0" y="0"/>
                <a:ext cx="5760" cy="305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0969" name="Rectangle 10"/>
            <p:cNvSpPr>
              <a:spLocks noChangeArrowheads="1"/>
            </p:cNvSpPr>
            <p:nvPr/>
          </p:nvSpPr>
          <p:spPr bwMode="auto">
            <a:xfrm>
              <a:off x="-3" y="-3"/>
              <a:ext cx="5766" cy="3059"/>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40967" name="Picture 7" descr="http://teachpol.tcnj.edu/amer_pol_hist/ti/000001ec.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76400"/>
            <a:ext cx="35893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771570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b="1">
                <a:latin typeface="Calibri" charset="0"/>
              </a:rPr>
              <a:t>International Organizations</a:t>
            </a:r>
          </a:p>
        </p:txBody>
      </p:sp>
      <p:sp>
        <p:nvSpPr>
          <p:cNvPr id="3" name="Content Placeholder 2"/>
          <p:cNvSpPr>
            <a:spLocks noGrp="1"/>
          </p:cNvSpPr>
          <p:nvPr>
            <p:ph idx="1"/>
          </p:nvPr>
        </p:nvSpPr>
        <p:spPr/>
        <p:txBody>
          <a:bodyPr/>
          <a:lstStyle/>
          <a:p>
            <a:pPr>
              <a:buFont typeface="Arial" charset="0"/>
              <a:buNone/>
            </a:pPr>
            <a:endParaRPr lang="en-US">
              <a:latin typeface="Calibri" charset="0"/>
            </a:endParaRPr>
          </a:p>
          <a:p>
            <a:r>
              <a:rPr lang="en-US">
                <a:latin typeface="Calibri" charset="0"/>
              </a:rPr>
              <a:t>United Nations - peace</a:t>
            </a:r>
          </a:p>
          <a:p>
            <a:r>
              <a:rPr lang="en-US">
                <a:latin typeface="Calibri" charset="0"/>
              </a:rPr>
              <a:t>NAFTA – trade </a:t>
            </a:r>
          </a:p>
          <a:p>
            <a:r>
              <a:rPr lang="en-US">
                <a:latin typeface="Calibri" charset="0"/>
              </a:rPr>
              <a:t>WTO  - trade </a:t>
            </a:r>
          </a:p>
          <a:p>
            <a:r>
              <a:rPr lang="en-US">
                <a:latin typeface="Calibri" charset="0"/>
              </a:rPr>
              <a:t>European Union  </a:t>
            </a:r>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276600"/>
            <a:ext cx="4876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13000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b="1">
                <a:latin typeface="Calibri" charset="0"/>
              </a:rPr>
              <a:t>International Trade and Business</a:t>
            </a:r>
          </a:p>
        </p:txBody>
      </p:sp>
      <p:sp>
        <p:nvSpPr>
          <p:cNvPr id="3" name="Content Placeholder 2"/>
          <p:cNvSpPr>
            <a:spLocks noGrp="1"/>
          </p:cNvSpPr>
          <p:nvPr>
            <p:ph idx="1"/>
          </p:nvPr>
        </p:nvSpPr>
        <p:spPr/>
        <p:txBody>
          <a:bodyPr/>
          <a:lstStyle/>
          <a:p>
            <a:r>
              <a:rPr lang="en-US">
                <a:latin typeface="Calibri" charset="0"/>
              </a:rPr>
              <a:t>Large global corporations</a:t>
            </a:r>
          </a:p>
          <a:p>
            <a:r>
              <a:rPr lang="en-US">
                <a:latin typeface="Calibri" charset="0"/>
              </a:rPr>
              <a:t>Nations operating inside other nations</a:t>
            </a:r>
          </a:p>
          <a:p>
            <a:r>
              <a:rPr lang="en-US">
                <a:latin typeface="Calibri" charset="0"/>
              </a:rPr>
              <a:t>International Organizations</a:t>
            </a:r>
          </a:p>
          <a:p>
            <a:pPr lvl="1"/>
            <a:r>
              <a:rPr lang="en-US">
                <a:latin typeface="Calibri" charset="0"/>
              </a:rPr>
              <a:t>OPEC (Organization of Petroleum Exporting Countries) </a:t>
            </a:r>
          </a:p>
          <a:p>
            <a:pPr lvl="2"/>
            <a:r>
              <a:rPr lang="en-US">
                <a:latin typeface="Calibri" charset="0"/>
              </a:rPr>
              <a:t>Causes major problems among trading nations</a:t>
            </a:r>
          </a:p>
        </p:txBody>
      </p:sp>
      <p:pic>
        <p:nvPicPr>
          <p:cNvPr id="41989" name="Picture 5" descr="map_op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1533525"/>
            <a:ext cx="739140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7538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41989"/>
                                        </p:tgtEl>
                                        <p:attrNameLst>
                                          <p:attrName>style.visibility</p:attrName>
                                        </p:attrNameLst>
                                      </p:cBhvr>
                                      <p:to>
                                        <p:strVal val="visible"/>
                                      </p:to>
                                    </p:set>
                                    <p:anim calcmode="lin" valueType="num">
                                      <p:cBhvr additive="base">
                                        <p:cTn id="33" dur="500" fill="hold"/>
                                        <p:tgtEl>
                                          <p:spTgt spid="41989"/>
                                        </p:tgtEl>
                                        <p:attrNameLst>
                                          <p:attrName>ppt_x</p:attrName>
                                        </p:attrNameLst>
                                      </p:cBhvr>
                                      <p:tavLst>
                                        <p:tav tm="0">
                                          <p:val>
                                            <p:strVal val="#ppt_x"/>
                                          </p:val>
                                        </p:tav>
                                        <p:tav tm="100000">
                                          <p:val>
                                            <p:strVal val="#ppt_x"/>
                                          </p:val>
                                        </p:tav>
                                      </p:tavLst>
                                    </p:anim>
                                    <p:anim calcmode="lin" valueType="num">
                                      <p:cBhvr additive="base">
                                        <p:cTn id="34" dur="500" fill="hold"/>
                                        <p:tgtEl>
                                          <p:spTgt spid="419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Resistance </a:t>
            </a:r>
            <a:endParaRPr lang="en-US" dirty="0"/>
          </a:p>
        </p:txBody>
      </p:sp>
      <p:sp>
        <p:nvSpPr>
          <p:cNvPr id="3" name="Content Placeholder 2"/>
          <p:cNvSpPr>
            <a:spLocks noGrp="1"/>
          </p:cNvSpPr>
          <p:nvPr>
            <p:ph idx="1"/>
          </p:nvPr>
        </p:nvSpPr>
        <p:spPr/>
        <p:txBody>
          <a:bodyPr>
            <a:normAutofit lnSpcReduction="10000"/>
          </a:bodyPr>
          <a:lstStyle/>
          <a:p>
            <a:r>
              <a:rPr lang="en-US" dirty="0" smtClean="0"/>
              <a:t>Southern Congressional Response </a:t>
            </a:r>
          </a:p>
          <a:p>
            <a:r>
              <a:rPr lang="en-US" dirty="0" smtClean="0"/>
              <a:t>Whites </a:t>
            </a:r>
          </a:p>
          <a:p>
            <a:pPr lvl="1"/>
            <a:r>
              <a:rPr lang="en-US" dirty="0" smtClean="0"/>
              <a:t>KKK lynching’s, burn and bomb churches, buses, kidnapping and beatings </a:t>
            </a:r>
          </a:p>
          <a:p>
            <a:r>
              <a:rPr lang="en-US" dirty="0" smtClean="0"/>
              <a:t>States</a:t>
            </a:r>
          </a:p>
          <a:p>
            <a:r>
              <a:rPr lang="en-US" dirty="0" smtClean="0"/>
              <a:t>Local Courts</a:t>
            </a:r>
          </a:p>
          <a:p>
            <a:pPr lvl="1"/>
            <a:r>
              <a:rPr lang="en-US" dirty="0" smtClean="0"/>
              <a:t>Acquitted whites accused of crimes  </a:t>
            </a:r>
          </a:p>
          <a:p>
            <a:r>
              <a:rPr lang="en-US" dirty="0" smtClean="0"/>
              <a:t>Local Police</a:t>
            </a:r>
          </a:p>
          <a:p>
            <a:pPr lvl="1"/>
            <a:r>
              <a:rPr lang="en-US" dirty="0" smtClean="0"/>
              <a:t>Dogs, water hoses, and arrested</a:t>
            </a:r>
          </a:p>
          <a:p>
            <a:endParaRPr lang="en-US" dirty="0"/>
          </a:p>
        </p:txBody>
      </p:sp>
    </p:spTree>
    <p:extLst>
      <p:ext uri="{BB962C8B-B14F-4D97-AF65-F5344CB8AC3E}">
        <p14:creationId xmlns:p14="http://schemas.microsoft.com/office/powerpoint/2010/main" val="14561999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1980</a:t>
            </a:r>
            <a:endParaRPr lang="en-US" dirty="0"/>
          </a:p>
        </p:txBody>
      </p:sp>
      <p:pic>
        <p:nvPicPr>
          <p:cNvPr id="4" name="Content Placeholder 3" descr="1980.jpg"/>
          <p:cNvPicPr>
            <a:picLocks noGrp="1" noChangeAspect="1"/>
          </p:cNvPicPr>
          <p:nvPr>
            <p:ph idx="1"/>
          </p:nvPr>
        </p:nvPicPr>
        <p:blipFill>
          <a:blip r:embed="rId2">
            <a:extLst>
              <a:ext uri="{28A0092B-C50C-407E-A947-70E740481C1C}">
                <a14:useLocalDpi xmlns:a14="http://schemas.microsoft.com/office/drawing/2010/main" val="0"/>
              </a:ext>
            </a:extLst>
          </a:blip>
          <a:srcRect l="-8489" r="-8489"/>
          <a:stretch>
            <a:fillRect/>
          </a:stretch>
        </p:blipFill>
        <p:spPr>
          <a:xfrm>
            <a:off x="111125" y="1509712"/>
            <a:ext cx="9032875" cy="5348288"/>
          </a:xfrm>
        </p:spPr>
      </p:pic>
    </p:spTree>
    <p:extLst>
      <p:ext uri="{BB962C8B-B14F-4D97-AF65-F5344CB8AC3E}">
        <p14:creationId xmlns:p14="http://schemas.microsoft.com/office/powerpoint/2010/main" val="382617132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1984</a:t>
            </a:r>
            <a:endParaRPr lang="en-US" dirty="0"/>
          </a:p>
        </p:txBody>
      </p:sp>
      <p:sp>
        <p:nvSpPr>
          <p:cNvPr id="3" name="Text Placeholder 2"/>
          <p:cNvSpPr>
            <a:spLocks noGrp="1"/>
          </p:cNvSpPr>
          <p:nvPr>
            <p:ph type="body" sz="half" idx="1"/>
          </p:nvPr>
        </p:nvSpPr>
        <p:spPr/>
        <p:txBody>
          <a:bodyPr/>
          <a:lstStyle/>
          <a:p>
            <a:endParaRPr lang="en-US"/>
          </a:p>
        </p:txBody>
      </p:sp>
      <p:pic>
        <p:nvPicPr>
          <p:cNvPr id="5" name="ClipArt Placeholder 4" descr="349px-ElectoralCollege1984.svg.png"/>
          <p:cNvPicPr>
            <a:picLocks noGrp="1" noChangeAspect="1"/>
          </p:cNvPicPr>
          <p:nvPr>
            <p:ph type="clipArt" sz="half" idx="2"/>
          </p:nvPr>
        </p:nvPicPr>
        <p:blipFill>
          <a:blip r:embed="rId2">
            <a:extLst>
              <a:ext uri="{28A0092B-C50C-407E-A947-70E740481C1C}">
                <a14:useLocalDpi xmlns:a14="http://schemas.microsoft.com/office/drawing/2010/main" val="0"/>
              </a:ext>
            </a:extLst>
          </a:blip>
          <a:srcRect t="-42837" b="-42837"/>
          <a:stretch>
            <a:fillRect/>
          </a:stretch>
        </p:blipFill>
        <p:spPr>
          <a:xfrm>
            <a:off x="984249" y="0"/>
            <a:ext cx="7794625" cy="7934706"/>
          </a:xfrm>
        </p:spPr>
      </p:pic>
    </p:spTree>
    <p:extLst>
      <p:ext uri="{BB962C8B-B14F-4D97-AF65-F5344CB8AC3E}">
        <p14:creationId xmlns:p14="http://schemas.microsoft.com/office/powerpoint/2010/main" val="162505158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dirty="0">
                <a:latin typeface="Times New Roman" charset="0"/>
              </a:rPr>
              <a:t>1980 –1988 Ronald Reagan (r)</a:t>
            </a:r>
          </a:p>
        </p:txBody>
      </p:sp>
      <p:sp>
        <p:nvSpPr>
          <p:cNvPr id="41987" name="Rectangle 3"/>
          <p:cNvSpPr>
            <a:spLocks noGrp="1" noChangeArrowheads="1"/>
          </p:cNvSpPr>
          <p:nvPr>
            <p:ph type="body" sz="half" idx="1"/>
          </p:nvPr>
        </p:nvSpPr>
        <p:spPr/>
        <p:txBody>
          <a:bodyPr/>
          <a:lstStyle/>
          <a:p>
            <a:pPr eaLnBrk="1" hangingPunct="1"/>
            <a:r>
              <a:rPr lang="en-US" sz="2800" u="sng">
                <a:latin typeface="Times New Roman" charset="0"/>
              </a:rPr>
              <a:t>Conservative Coalition</a:t>
            </a:r>
          </a:p>
          <a:p>
            <a:pPr eaLnBrk="1" hangingPunct="1"/>
            <a:r>
              <a:rPr lang="en-US" sz="2000" u="sng">
                <a:latin typeface="Times New Roman" charset="0"/>
              </a:rPr>
              <a:t>Moral Majority-evangelical Christianity Standards of right and wrong</a:t>
            </a:r>
          </a:p>
          <a:p>
            <a:pPr eaLnBrk="1" hangingPunct="1"/>
            <a:r>
              <a:rPr lang="en-US" sz="2000" u="sng">
                <a:latin typeface="Times New Roman" charset="0"/>
              </a:rPr>
              <a:t>Reaganomics-trickle down-supply side </a:t>
            </a:r>
          </a:p>
          <a:p>
            <a:pPr eaLnBrk="1" hangingPunct="1"/>
            <a:r>
              <a:rPr lang="en-US" sz="2000">
                <a:latin typeface="Times New Roman" charset="0"/>
              </a:rPr>
              <a:t>Iran-Contra Affair</a:t>
            </a:r>
          </a:p>
          <a:p>
            <a:pPr eaLnBrk="1" hangingPunct="1"/>
            <a:r>
              <a:rPr lang="en-US" sz="2000">
                <a:latin typeface="Times New Roman" charset="0"/>
              </a:rPr>
              <a:t>Star Wars SDI</a:t>
            </a:r>
          </a:p>
          <a:p>
            <a:pPr eaLnBrk="1" hangingPunct="1"/>
            <a:r>
              <a:rPr lang="en-US" sz="2000">
                <a:latin typeface="Times New Roman" charset="0"/>
              </a:rPr>
              <a:t>End of Cold War </a:t>
            </a:r>
            <a:r>
              <a:rPr lang="ja-JP" altLang="en-US" sz="2000">
                <a:latin typeface="Times New Roman" charset="0"/>
              </a:rPr>
              <a:t>“</a:t>
            </a:r>
            <a:r>
              <a:rPr lang="en-US" sz="2000">
                <a:latin typeface="Times New Roman" charset="0"/>
              </a:rPr>
              <a:t>tear down this wall</a:t>
            </a:r>
            <a:r>
              <a:rPr lang="ja-JP" altLang="en-US" sz="2000">
                <a:latin typeface="Times New Roman" charset="0"/>
              </a:rPr>
              <a:t>”</a:t>
            </a:r>
            <a:endParaRPr lang="en-US" sz="2000">
              <a:latin typeface="Times New Roman" charset="0"/>
            </a:endParaRPr>
          </a:p>
          <a:p>
            <a:pPr eaLnBrk="1" hangingPunct="1"/>
            <a:r>
              <a:rPr lang="en-US" sz="2000">
                <a:latin typeface="Times New Roman" charset="0"/>
              </a:rPr>
              <a:t>Challenger disaster</a:t>
            </a:r>
          </a:p>
        </p:txBody>
      </p:sp>
      <p:sp>
        <p:nvSpPr>
          <p:cNvPr id="41988" name="Rectangle 4"/>
          <p:cNvSpPr>
            <a:spLocks noGrp="1" noChangeArrowheads="1" noTextEdit="1"/>
          </p:cNvSpPr>
          <p:nvPr>
            <p:ph type="clipArt" sz="half" idx="2"/>
          </p:nvPr>
        </p:nvSpPr>
        <p:spPr/>
      </p:sp>
      <p:sp>
        <p:nvSpPr>
          <p:cNvPr id="41989" name="Rectangle 5"/>
          <p:cNvSpPr>
            <a:spLocks noChangeArrowheads="1"/>
          </p:cNvSpPr>
          <p:nvPr/>
        </p:nvSpPr>
        <p:spPr bwMode="auto">
          <a:xfrm>
            <a:off x="-4763" y="1001713"/>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grpSp>
        <p:nvGrpSpPr>
          <p:cNvPr id="41990" name="Group 11"/>
          <p:cNvGrpSpPr>
            <a:grpSpLocks/>
          </p:cNvGrpSpPr>
          <p:nvPr/>
        </p:nvGrpSpPr>
        <p:grpSpPr bwMode="auto">
          <a:xfrm>
            <a:off x="0" y="-3352800"/>
            <a:ext cx="9153525" cy="4856163"/>
            <a:chOff x="-3" y="-3"/>
            <a:chExt cx="5766" cy="3059"/>
          </a:xfrm>
        </p:grpSpPr>
        <p:grpSp>
          <p:nvGrpSpPr>
            <p:cNvPr id="41992" name="Group 9"/>
            <p:cNvGrpSpPr>
              <a:grpSpLocks/>
            </p:cNvGrpSpPr>
            <p:nvPr/>
          </p:nvGrpSpPr>
          <p:grpSpPr bwMode="auto">
            <a:xfrm>
              <a:off x="0" y="0"/>
              <a:ext cx="5760" cy="3053"/>
              <a:chOff x="0" y="0"/>
              <a:chExt cx="5760" cy="3053"/>
            </a:xfrm>
          </p:grpSpPr>
          <p:sp>
            <p:nvSpPr>
              <p:cNvPr id="41994" name="Rectangle 6"/>
              <p:cNvSpPr>
                <a:spLocks noChangeArrowheads="1"/>
              </p:cNvSpPr>
              <p:nvPr/>
            </p:nvSpPr>
            <p:spPr bwMode="auto">
              <a:xfrm>
                <a:off x="0" y="0"/>
                <a:ext cx="5760" cy="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hlinkClick r:id="rId2"/>
                  </a:rPr>
                  <a:t>  </a:t>
                </a:r>
                <a:r>
                  <a:rPr lang="en-US" sz="28800"/>
                  <a:t> </a:t>
                </a:r>
                <a:r>
                  <a:rPr lang="en-US"/>
                  <a:t>                                              </a:t>
                </a:r>
              </a:p>
              <a:p>
                <a:pPr algn="ctr" eaLnBrk="0" hangingPunct="0"/>
                <a:endParaRPr lang="en-US"/>
              </a:p>
            </p:txBody>
          </p:sp>
          <p:sp>
            <p:nvSpPr>
              <p:cNvPr id="41995" name="Rectangle 8"/>
              <p:cNvSpPr>
                <a:spLocks noChangeArrowheads="1"/>
              </p:cNvSpPr>
              <p:nvPr/>
            </p:nvSpPr>
            <p:spPr bwMode="auto">
              <a:xfrm>
                <a:off x="0" y="0"/>
                <a:ext cx="5760" cy="305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993" name="Rectangle 10"/>
            <p:cNvSpPr>
              <a:spLocks noChangeArrowheads="1"/>
            </p:cNvSpPr>
            <p:nvPr/>
          </p:nvSpPr>
          <p:spPr bwMode="auto">
            <a:xfrm>
              <a:off x="-3" y="-3"/>
              <a:ext cx="5766" cy="3059"/>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41991" name="Picture 7" descr="http://teachpol.tcnj.edu/amer_pol_hist/ti/000001e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752600"/>
            <a:ext cx="35893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40521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1988</a:t>
            </a:r>
            <a:endParaRPr lang="en-US" dirty="0"/>
          </a:p>
        </p:txBody>
      </p:sp>
      <p:pic>
        <p:nvPicPr>
          <p:cNvPr id="6" name="Content Placeholder 5" descr="349px-ElectoralCollege1988.svg.png"/>
          <p:cNvPicPr>
            <a:picLocks noGrp="1" noChangeAspect="1"/>
          </p:cNvPicPr>
          <p:nvPr>
            <p:ph idx="1"/>
          </p:nvPr>
        </p:nvPicPr>
        <p:blipFill>
          <a:blip r:embed="rId2">
            <a:extLst>
              <a:ext uri="{28A0092B-C50C-407E-A947-70E740481C1C}">
                <a14:useLocalDpi xmlns:a14="http://schemas.microsoft.com/office/drawing/2010/main" val="0"/>
              </a:ext>
            </a:extLst>
          </a:blip>
          <a:srcRect t="2725" b="2725"/>
          <a:stretch>
            <a:fillRect/>
          </a:stretch>
        </p:blipFill>
        <p:spPr/>
      </p:pic>
    </p:spTree>
    <p:extLst>
      <p:ext uri="{BB962C8B-B14F-4D97-AF65-F5344CB8AC3E}">
        <p14:creationId xmlns:p14="http://schemas.microsoft.com/office/powerpoint/2010/main" val="125905094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058863" y="1008063"/>
            <a:ext cx="7772400" cy="1143000"/>
          </a:xfrm>
        </p:spPr>
        <p:txBody>
          <a:bodyPr/>
          <a:lstStyle/>
          <a:p>
            <a:pPr eaLnBrk="1" hangingPunct="1"/>
            <a:r>
              <a:rPr lang="en-US" dirty="0">
                <a:latin typeface="Times New Roman" charset="0"/>
              </a:rPr>
              <a:t>1988 – 1992 George H. Bush (r)</a:t>
            </a:r>
          </a:p>
        </p:txBody>
      </p:sp>
      <p:sp>
        <p:nvSpPr>
          <p:cNvPr id="43011" name="Rectangle 3"/>
          <p:cNvSpPr>
            <a:spLocks noGrp="1" noChangeArrowheads="1"/>
          </p:cNvSpPr>
          <p:nvPr>
            <p:ph type="body" sz="half" idx="1"/>
          </p:nvPr>
        </p:nvSpPr>
        <p:spPr>
          <a:xfrm>
            <a:off x="457200" y="1752600"/>
            <a:ext cx="3810000" cy="4114800"/>
          </a:xfrm>
        </p:spPr>
        <p:txBody>
          <a:bodyPr/>
          <a:lstStyle/>
          <a:p>
            <a:pPr eaLnBrk="1" hangingPunct="1"/>
            <a:r>
              <a:rPr lang="ja-JP" altLang="en-US" sz="2800" dirty="0">
                <a:latin typeface="Times New Roman" charset="0"/>
              </a:rPr>
              <a:t>“</a:t>
            </a:r>
            <a:r>
              <a:rPr lang="en-US" sz="2800" dirty="0">
                <a:latin typeface="Times New Roman" charset="0"/>
              </a:rPr>
              <a:t>Read my lips no new taxes</a:t>
            </a:r>
            <a:r>
              <a:rPr lang="ja-JP" altLang="en-US" sz="2800" dirty="0">
                <a:latin typeface="Times New Roman" charset="0"/>
              </a:rPr>
              <a:t>”</a:t>
            </a:r>
            <a:endParaRPr lang="en-US" sz="2800" dirty="0">
              <a:latin typeface="Times New Roman" charset="0"/>
            </a:endParaRPr>
          </a:p>
          <a:p>
            <a:pPr eaLnBrk="1" hangingPunct="1"/>
            <a:r>
              <a:rPr lang="en-US" sz="2800" u="sng" dirty="0">
                <a:latin typeface="Times New Roman" charset="0"/>
              </a:rPr>
              <a:t>Gulf War </a:t>
            </a:r>
          </a:p>
          <a:p>
            <a:pPr lvl="1" eaLnBrk="1" hangingPunct="1"/>
            <a:r>
              <a:rPr lang="en-US" sz="2400" u="sng" dirty="0">
                <a:latin typeface="Times New Roman" charset="0"/>
              </a:rPr>
              <a:t>Liberation of Kuwait</a:t>
            </a:r>
          </a:p>
          <a:p>
            <a:pPr eaLnBrk="1" hangingPunct="1"/>
            <a:r>
              <a:rPr lang="en-US" sz="2800" dirty="0">
                <a:latin typeface="Times New Roman" charset="0"/>
              </a:rPr>
              <a:t>Reagan</a:t>
            </a:r>
            <a:r>
              <a:rPr lang="ja-JP" altLang="en-US" sz="2800" dirty="0">
                <a:latin typeface="Times New Roman" charset="0"/>
              </a:rPr>
              <a:t>’</a:t>
            </a:r>
            <a:r>
              <a:rPr lang="en-US" sz="2800" dirty="0">
                <a:latin typeface="Times New Roman" charset="0"/>
              </a:rPr>
              <a:t>s VP</a:t>
            </a:r>
          </a:p>
          <a:p>
            <a:pPr eaLnBrk="1" hangingPunct="1"/>
            <a:endParaRPr lang="en-US" sz="2800" dirty="0">
              <a:solidFill>
                <a:schemeClr val="bg2"/>
              </a:solidFill>
              <a:latin typeface="Times New Roman" charset="0"/>
            </a:endParaRPr>
          </a:p>
        </p:txBody>
      </p:sp>
      <p:sp>
        <p:nvSpPr>
          <p:cNvPr id="43012" name="Rectangle 4"/>
          <p:cNvSpPr>
            <a:spLocks noGrp="1" noChangeArrowheads="1" noTextEdit="1"/>
          </p:cNvSpPr>
          <p:nvPr>
            <p:ph type="clipArt" sz="half" idx="2"/>
          </p:nvPr>
        </p:nvSpPr>
        <p:spPr/>
      </p:sp>
      <p:sp>
        <p:nvSpPr>
          <p:cNvPr id="43013" name="Rectangle 5"/>
          <p:cNvSpPr>
            <a:spLocks noChangeArrowheads="1"/>
          </p:cNvSpPr>
          <p:nvPr/>
        </p:nvSpPr>
        <p:spPr bwMode="auto">
          <a:xfrm>
            <a:off x="-4763" y="1001713"/>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grpSp>
        <p:nvGrpSpPr>
          <p:cNvPr id="43014" name="Group 11"/>
          <p:cNvGrpSpPr>
            <a:grpSpLocks/>
          </p:cNvGrpSpPr>
          <p:nvPr/>
        </p:nvGrpSpPr>
        <p:grpSpPr bwMode="auto">
          <a:xfrm>
            <a:off x="0" y="5562600"/>
            <a:ext cx="9153525" cy="4856163"/>
            <a:chOff x="-3" y="-3"/>
            <a:chExt cx="5766" cy="3059"/>
          </a:xfrm>
        </p:grpSpPr>
        <p:grpSp>
          <p:nvGrpSpPr>
            <p:cNvPr id="43016" name="Group 9"/>
            <p:cNvGrpSpPr>
              <a:grpSpLocks/>
            </p:cNvGrpSpPr>
            <p:nvPr/>
          </p:nvGrpSpPr>
          <p:grpSpPr bwMode="auto">
            <a:xfrm>
              <a:off x="0" y="0"/>
              <a:ext cx="5760" cy="3053"/>
              <a:chOff x="0" y="0"/>
              <a:chExt cx="5760" cy="3053"/>
            </a:xfrm>
          </p:grpSpPr>
          <p:sp>
            <p:nvSpPr>
              <p:cNvPr id="43018" name="Rectangle 6"/>
              <p:cNvSpPr>
                <a:spLocks noChangeArrowheads="1"/>
              </p:cNvSpPr>
              <p:nvPr/>
            </p:nvSpPr>
            <p:spPr bwMode="auto">
              <a:xfrm>
                <a:off x="0" y="0"/>
                <a:ext cx="5760" cy="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hlinkClick r:id="rId2"/>
                  </a:rPr>
                  <a:t>  </a:t>
                </a:r>
                <a:r>
                  <a:rPr lang="en-US" sz="28800"/>
                  <a:t> </a:t>
                </a:r>
                <a:r>
                  <a:rPr lang="en-US"/>
                  <a:t>                                            </a:t>
                </a:r>
              </a:p>
              <a:p>
                <a:pPr algn="ctr" eaLnBrk="0" hangingPunct="0"/>
                <a:endParaRPr lang="en-US"/>
              </a:p>
            </p:txBody>
          </p:sp>
          <p:sp>
            <p:nvSpPr>
              <p:cNvPr id="43019" name="Rectangle 8"/>
              <p:cNvSpPr>
                <a:spLocks noChangeArrowheads="1"/>
              </p:cNvSpPr>
              <p:nvPr/>
            </p:nvSpPr>
            <p:spPr bwMode="auto">
              <a:xfrm>
                <a:off x="0" y="0"/>
                <a:ext cx="5760" cy="305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3017" name="Rectangle 10"/>
            <p:cNvSpPr>
              <a:spLocks noChangeArrowheads="1"/>
            </p:cNvSpPr>
            <p:nvPr/>
          </p:nvSpPr>
          <p:spPr bwMode="auto">
            <a:xfrm>
              <a:off x="-3" y="-3"/>
              <a:ext cx="5766" cy="3059"/>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43015" name="Picture 7" descr="http://teachpol.tcnj.edu/amer_pol_hist/ti/000001f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676400"/>
            <a:ext cx="34972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51766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dirty="0">
                <a:latin typeface="Times New Roman" charset="0"/>
              </a:rPr>
              <a:t>1992-2000 Bill Clinton (d)</a:t>
            </a:r>
          </a:p>
        </p:txBody>
      </p:sp>
      <p:sp>
        <p:nvSpPr>
          <p:cNvPr id="44035" name="Rectangle 3"/>
          <p:cNvSpPr>
            <a:spLocks noGrp="1" noChangeArrowheads="1"/>
          </p:cNvSpPr>
          <p:nvPr>
            <p:ph type="body" sz="half" idx="1"/>
          </p:nvPr>
        </p:nvSpPr>
        <p:spPr>
          <a:xfrm>
            <a:off x="685800" y="1981200"/>
            <a:ext cx="4343400" cy="4114800"/>
          </a:xfrm>
        </p:spPr>
        <p:txBody>
          <a:bodyPr/>
          <a:lstStyle/>
          <a:p>
            <a:pPr eaLnBrk="1" hangingPunct="1">
              <a:lnSpc>
                <a:spcPct val="90000"/>
              </a:lnSpc>
            </a:pPr>
            <a:r>
              <a:rPr lang="en-US" sz="2800" u="sng">
                <a:latin typeface="Times New Roman" charset="0"/>
              </a:rPr>
              <a:t>Sent troops to Bosnia</a:t>
            </a:r>
          </a:p>
          <a:p>
            <a:pPr eaLnBrk="1" hangingPunct="1">
              <a:lnSpc>
                <a:spcPct val="90000"/>
              </a:lnSpc>
            </a:pPr>
            <a:r>
              <a:rPr lang="en-US" sz="2800" u="sng">
                <a:latin typeface="Times New Roman" charset="0"/>
              </a:rPr>
              <a:t>Impeached by the House not by Senate</a:t>
            </a:r>
          </a:p>
          <a:p>
            <a:pPr lvl="1" eaLnBrk="1" hangingPunct="1">
              <a:lnSpc>
                <a:spcPct val="90000"/>
              </a:lnSpc>
            </a:pPr>
            <a:r>
              <a:rPr lang="en-US" sz="2400" u="sng">
                <a:latin typeface="Times New Roman" charset="0"/>
              </a:rPr>
              <a:t>Perjury obstruction of justice</a:t>
            </a:r>
          </a:p>
          <a:p>
            <a:pPr eaLnBrk="1" hangingPunct="1">
              <a:lnSpc>
                <a:spcPct val="90000"/>
              </a:lnSpc>
            </a:pPr>
            <a:r>
              <a:rPr lang="en-US" sz="2800">
                <a:latin typeface="Times New Roman" charset="0"/>
              </a:rPr>
              <a:t>NAFTA (north atlantic free trade agreement)</a:t>
            </a:r>
          </a:p>
          <a:p>
            <a:pPr eaLnBrk="1" hangingPunct="1">
              <a:lnSpc>
                <a:spcPct val="90000"/>
              </a:lnSpc>
            </a:pPr>
            <a:r>
              <a:rPr lang="en-US" sz="2800">
                <a:latin typeface="Times New Roman" charset="0"/>
              </a:rPr>
              <a:t>Hillary and Health care reform</a:t>
            </a:r>
          </a:p>
          <a:p>
            <a:pPr eaLnBrk="1" hangingPunct="1">
              <a:lnSpc>
                <a:spcPct val="90000"/>
              </a:lnSpc>
            </a:pPr>
            <a:endParaRPr lang="en-US" sz="2800">
              <a:latin typeface="Times New Roman" charset="0"/>
            </a:endParaRPr>
          </a:p>
        </p:txBody>
      </p:sp>
      <p:sp>
        <p:nvSpPr>
          <p:cNvPr id="44036" name="Rectangle 4"/>
          <p:cNvSpPr>
            <a:spLocks noGrp="1" noChangeArrowheads="1" noTextEdit="1"/>
          </p:cNvSpPr>
          <p:nvPr>
            <p:ph type="clipArt" sz="half" idx="2"/>
          </p:nvPr>
        </p:nvSpPr>
        <p:spPr/>
      </p:sp>
      <p:sp>
        <p:nvSpPr>
          <p:cNvPr id="44037" name="Rectangle 5"/>
          <p:cNvSpPr>
            <a:spLocks noChangeArrowheads="1"/>
          </p:cNvSpPr>
          <p:nvPr/>
        </p:nvSpPr>
        <p:spPr bwMode="auto">
          <a:xfrm>
            <a:off x="-4763" y="1001713"/>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grpSp>
        <p:nvGrpSpPr>
          <p:cNvPr id="44038" name="Group 11"/>
          <p:cNvGrpSpPr>
            <a:grpSpLocks/>
          </p:cNvGrpSpPr>
          <p:nvPr/>
        </p:nvGrpSpPr>
        <p:grpSpPr bwMode="auto">
          <a:xfrm>
            <a:off x="457200" y="5562600"/>
            <a:ext cx="9153525" cy="4856163"/>
            <a:chOff x="-3" y="-3"/>
            <a:chExt cx="5766" cy="3059"/>
          </a:xfrm>
        </p:grpSpPr>
        <p:grpSp>
          <p:nvGrpSpPr>
            <p:cNvPr id="44040" name="Group 9"/>
            <p:cNvGrpSpPr>
              <a:grpSpLocks/>
            </p:cNvGrpSpPr>
            <p:nvPr/>
          </p:nvGrpSpPr>
          <p:grpSpPr bwMode="auto">
            <a:xfrm>
              <a:off x="0" y="0"/>
              <a:ext cx="5760" cy="3053"/>
              <a:chOff x="0" y="0"/>
              <a:chExt cx="5760" cy="3053"/>
            </a:xfrm>
          </p:grpSpPr>
          <p:sp>
            <p:nvSpPr>
              <p:cNvPr id="44042" name="Rectangle 6"/>
              <p:cNvSpPr>
                <a:spLocks noChangeArrowheads="1"/>
              </p:cNvSpPr>
              <p:nvPr/>
            </p:nvSpPr>
            <p:spPr bwMode="auto">
              <a:xfrm>
                <a:off x="0" y="0"/>
                <a:ext cx="5760" cy="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hlinkClick r:id="rId2"/>
                  </a:rPr>
                  <a:t>  </a:t>
                </a:r>
                <a:r>
                  <a:rPr lang="en-US" sz="28800"/>
                  <a:t> </a:t>
                </a:r>
                <a:r>
                  <a:rPr lang="en-US"/>
                  <a:t>                                             </a:t>
                </a:r>
              </a:p>
              <a:p>
                <a:pPr algn="ctr" eaLnBrk="0" hangingPunct="0"/>
                <a:endParaRPr lang="en-US"/>
              </a:p>
            </p:txBody>
          </p:sp>
          <p:sp>
            <p:nvSpPr>
              <p:cNvPr id="44043" name="Rectangle 8"/>
              <p:cNvSpPr>
                <a:spLocks noChangeArrowheads="1"/>
              </p:cNvSpPr>
              <p:nvPr/>
            </p:nvSpPr>
            <p:spPr bwMode="auto">
              <a:xfrm>
                <a:off x="0" y="0"/>
                <a:ext cx="5760" cy="305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4041" name="Rectangle 10"/>
            <p:cNvSpPr>
              <a:spLocks noChangeArrowheads="1"/>
            </p:cNvSpPr>
            <p:nvPr/>
          </p:nvSpPr>
          <p:spPr bwMode="auto">
            <a:xfrm>
              <a:off x="-3" y="-3"/>
              <a:ext cx="5766" cy="3059"/>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44039" name="Picture 7" descr="http://teachpol.tcnj.edu/amer_pol_hist/ti/000001f8.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752600"/>
            <a:ext cx="35782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800986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1992</a:t>
            </a:r>
            <a:endParaRPr lang="en-US" dirty="0"/>
          </a:p>
        </p:txBody>
      </p:sp>
      <p:sp>
        <p:nvSpPr>
          <p:cNvPr id="3" name="Text Placeholder 2"/>
          <p:cNvSpPr>
            <a:spLocks noGrp="1"/>
          </p:cNvSpPr>
          <p:nvPr>
            <p:ph type="body" sz="half" idx="1"/>
          </p:nvPr>
        </p:nvSpPr>
        <p:spPr/>
        <p:txBody>
          <a:bodyPr/>
          <a:lstStyle/>
          <a:p>
            <a:endParaRPr lang="en-US"/>
          </a:p>
        </p:txBody>
      </p:sp>
      <p:pic>
        <p:nvPicPr>
          <p:cNvPr id="5" name="ClipArt Placeholder 4" descr="349px-ElectoralCollege1992.svg.png"/>
          <p:cNvPicPr>
            <a:picLocks noGrp="1" noChangeAspect="1"/>
          </p:cNvPicPr>
          <p:nvPr>
            <p:ph type="clipArt" sz="half" idx="2"/>
          </p:nvPr>
        </p:nvPicPr>
        <p:blipFill>
          <a:blip r:embed="rId2">
            <a:extLst>
              <a:ext uri="{28A0092B-C50C-407E-A947-70E740481C1C}">
                <a14:useLocalDpi xmlns:a14="http://schemas.microsoft.com/office/drawing/2010/main" val="0"/>
              </a:ext>
            </a:extLst>
          </a:blip>
          <a:srcRect t="-42837" b="-42837"/>
          <a:stretch>
            <a:fillRect/>
          </a:stretch>
        </p:blipFill>
        <p:spPr>
          <a:xfrm>
            <a:off x="685800" y="-296291"/>
            <a:ext cx="8108950" cy="8757666"/>
          </a:xfrm>
        </p:spPr>
      </p:pic>
    </p:spTree>
    <p:extLst>
      <p:ext uri="{BB962C8B-B14F-4D97-AF65-F5344CB8AC3E}">
        <p14:creationId xmlns:p14="http://schemas.microsoft.com/office/powerpoint/2010/main" val="309338058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dirty="0">
                <a:latin typeface="Times New Roman" charset="0"/>
              </a:rPr>
              <a:t>2000-2008 George W. Bush (r)</a:t>
            </a:r>
          </a:p>
        </p:txBody>
      </p:sp>
      <p:sp>
        <p:nvSpPr>
          <p:cNvPr id="45059" name="Rectangle 3"/>
          <p:cNvSpPr>
            <a:spLocks noGrp="1" noChangeArrowheads="1"/>
          </p:cNvSpPr>
          <p:nvPr>
            <p:ph type="body" sz="half" idx="1"/>
          </p:nvPr>
        </p:nvSpPr>
        <p:spPr/>
        <p:txBody>
          <a:bodyPr/>
          <a:lstStyle/>
          <a:p>
            <a:pPr eaLnBrk="1" hangingPunct="1"/>
            <a:r>
              <a:rPr lang="en-US" sz="2800" u="sng">
                <a:latin typeface="Times New Roman" charset="0"/>
              </a:rPr>
              <a:t>War on Terror</a:t>
            </a:r>
          </a:p>
          <a:p>
            <a:pPr eaLnBrk="1" hangingPunct="1"/>
            <a:r>
              <a:rPr lang="en-US" sz="2800" u="sng">
                <a:latin typeface="Times New Roman" charset="0"/>
              </a:rPr>
              <a:t>Bush Doctrine</a:t>
            </a:r>
          </a:p>
          <a:p>
            <a:pPr lvl="1" eaLnBrk="1" hangingPunct="1"/>
            <a:r>
              <a:rPr lang="en-US" sz="2400" u="sng">
                <a:latin typeface="Times New Roman" charset="0"/>
              </a:rPr>
              <a:t>Hunt down terrorist and those who harbor</a:t>
            </a:r>
          </a:p>
          <a:p>
            <a:pPr eaLnBrk="1" hangingPunct="1"/>
            <a:r>
              <a:rPr lang="en-US" sz="2800">
                <a:latin typeface="Times New Roman" charset="0"/>
              </a:rPr>
              <a:t>Axis of Evil</a:t>
            </a:r>
          </a:p>
          <a:p>
            <a:pPr lvl="1" eaLnBrk="1" hangingPunct="1"/>
            <a:r>
              <a:rPr lang="en-US" sz="2400">
                <a:latin typeface="Times New Roman" charset="0"/>
              </a:rPr>
              <a:t>North Korea, Iran, Iraq</a:t>
            </a:r>
          </a:p>
          <a:p>
            <a:pPr eaLnBrk="1" hangingPunct="1"/>
            <a:r>
              <a:rPr lang="en-US" sz="2800">
                <a:latin typeface="Times New Roman" charset="0"/>
              </a:rPr>
              <a:t>War in Iraq and Afghanistan </a:t>
            </a:r>
          </a:p>
          <a:p>
            <a:pPr eaLnBrk="1" hangingPunct="1"/>
            <a:endParaRPr lang="en-US" sz="2800">
              <a:latin typeface="Times New Roman" charset="0"/>
            </a:endParaRPr>
          </a:p>
        </p:txBody>
      </p:sp>
      <p:sp>
        <p:nvSpPr>
          <p:cNvPr id="45060" name="Rectangle 5"/>
          <p:cNvSpPr>
            <a:spLocks noChangeArrowheads="1"/>
          </p:cNvSpPr>
          <p:nvPr/>
        </p:nvSpPr>
        <p:spPr bwMode="auto">
          <a:xfrm>
            <a:off x="263525" y="24034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45061" name="Picture 8" descr="Go to fullsize image">
            <a:hlinkClick r:id="rId2"/>
          </p:cNvPr>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930775" y="1981200"/>
            <a:ext cx="3244850" cy="4114800"/>
          </a:xfrm>
        </p:spPr>
      </p:pic>
    </p:spTree>
    <p:extLst>
      <p:ext uri="{BB962C8B-B14F-4D97-AF65-F5344CB8AC3E}">
        <p14:creationId xmlns:p14="http://schemas.microsoft.com/office/powerpoint/2010/main" val="136645321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dirty="0">
                <a:latin typeface="Times New Roman" charset="0"/>
              </a:rPr>
              <a:t>2008-(present) </a:t>
            </a:r>
            <a:r>
              <a:rPr lang="en-US" dirty="0" err="1">
                <a:latin typeface="Times New Roman" charset="0"/>
              </a:rPr>
              <a:t>Barrak</a:t>
            </a:r>
            <a:r>
              <a:rPr lang="en-US" dirty="0">
                <a:latin typeface="Times New Roman" charset="0"/>
              </a:rPr>
              <a:t> Obama (d)</a:t>
            </a:r>
          </a:p>
        </p:txBody>
      </p:sp>
      <p:sp>
        <p:nvSpPr>
          <p:cNvPr id="46083" name="Rectangle 3"/>
          <p:cNvSpPr>
            <a:spLocks noGrp="1" noChangeArrowheads="1"/>
          </p:cNvSpPr>
          <p:nvPr>
            <p:ph type="body" sz="half" idx="1"/>
          </p:nvPr>
        </p:nvSpPr>
        <p:spPr>
          <a:xfrm>
            <a:off x="457200" y="1981200"/>
            <a:ext cx="4038600" cy="4114800"/>
          </a:xfrm>
        </p:spPr>
        <p:txBody>
          <a:bodyPr/>
          <a:lstStyle/>
          <a:p>
            <a:pPr eaLnBrk="1" hangingPunct="1"/>
            <a:r>
              <a:rPr lang="en-US" sz="2800" u="sng">
                <a:latin typeface="Times New Roman" charset="0"/>
              </a:rPr>
              <a:t>First African American President </a:t>
            </a:r>
          </a:p>
          <a:p>
            <a:pPr eaLnBrk="1" hangingPunct="1"/>
            <a:r>
              <a:rPr lang="en-US" sz="2800" u="sng">
                <a:latin typeface="Times New Roman" charset="0"/>
              </a:rPr>
              <a:t>Recession</a:t>
            </a:r>
          </a:p>
          <a:p>
            <a:pPr lvl="1" eaLnBrk="1" hangingPunct="1"/>
            <a:r>
              <a:rPr lang="en-US" sz="2400" u="sng">
                <a:latin typeface="Times New Roman" charset="0"/>
              </a:rPr>
              <a:t>unemployment</a:t>
            </a:r>
          </a:p>
          <a:p>
            <a:pPr eaLnBrk="1" hangingPunct="1"/>
            <a:r>
              <a:rPr lang="en-US" sz="2800" u="sng">
                <a:latin typeface="Times New Roman" charset="0"/>
              </a:rPr>
              <a:t>Obamacare </a:t>
            </a:r>
          </a:p>
          <a:p>
            <a:pPr eaLnBrk="1" hangingPunct="1"/>
            <a:endParaRPr lang="en-US" sz="2800">
              <a:latin typeface="Times New Roman" charset="0"/>
            </a:endParaRPr>
          </a:p>
          <a:p>
            <a:pPr eaLnBrk="1" hangingPunct="1"/>
            <a:endParaRPr lang="en-US" sz="2800">
              <a:latin typeface="Times New Roman" charset="0"/>
            </a:endParaRPr>
          </a:p>
        </p:txBody>
      </p:sp>
      <p:sp>
        <p:nvSpPr>
          <p:cNvPr id="46084" name="Rectangle 5"/>
          <p:cNvSpPr>
            <a:spLocks noChangeArrowheads="1"/>
          </p:cNvSpPr>
          <p:nvPr/>
        </p:nvSpPr>
        <p:spPr bwMode="auto">
          <a:xfrm>
            <a:off x="263525" y="24034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6085" name="ClipArt Placeholder 5"/>
          <p:cNvSpPr>
            <a:spLocks noGrp="1" noTextEdit="1"/>
          </p:cNvSpPr>
          <p:nvPr>
            <p:ph type="clipArt" sz="half" idx="2"/>
          </p:nvPr>
        </p:nvSpPr>
        <p:spPr/>
      </p:sp>
      <p:pic>
        <p:nvPicPr>
          <p:cNvPr id="46086" name="Picture 2" descr="http://www.whitehouse.gov/sites/default/files/administration-official/ao_image/President_Official_Portrait_Hi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724025"/>
            <a:ext cx="3609975" cy="49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137867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atin typeface="Times New Roman" charset="0"/>
              </a:rPr>
              <a:t>Decades</a:t>
            </a:r>
          </a:p>
        </p:txBody>
      </p:sp>
      <p:sp>
        <p:nvSpPr>
          <p:cNvPr id="50179" name="Rectangle 3"/>
          <p:cNvSpPr>
            <a:spLocks noGrp="1" noChangeArrowheads="1"/>
          </p:cNvSpPr>
          <p:nvPr>
            <p:ph type="body" sz="half" idx="1"/>
          </p:nvPr>
        </p:nvSpPr>
        <p:spPr/>
        <p:txBody>
          <a:bodyPr/>
          <a:lstStyle/>
          <a:p>
            <a:pPr eaLnBrk="1" hangingPunct="1"/>
            <a:r>
              <a:rPr lang="en-US" sz="2400" dirty="0">
                <a:latin typeface="Times New Roman" charset="0"/>
              </a:rPr>
              <a:t>60</a:t>
            </a:r>
            <a:r>
              <a:rPr lang="ja-JP" altLang="en-US" sz="2400" dirty="0">
                <a:latin typeface="Times New Roman" charset="0"/>
              </a:rPr>
              <a:t>’</a:t>
            </a:r>
            <a:r>
              <a:rPr lang="en-US" sz="2400" dirty="0">
                <a:latin typeface="Times New Roman" charset="0"/>
              </a:rPr>
              <a:t>s</a:t>
            </a:r>
          </a:p>
          <a:p>
            <a:pPr lvl="1" eaLnBrk="1" hangingPunct="1"/>
            <a:r>
              <a:rPr lang="en-US" sz="2000" dirty="0">
                <a:latin typeface="Times New Roman" charset="0"/>
              </a:rPr>
              <a:t>Bay of Pigs</a:t>
            </a:r>
          </a:p>
          <a:p>
            <a:pPr lvl="1" eaLnBrk="1" hangingPunct="1"/>
            <a:r>
              <a:rPr lang="en-US" sz="2000" dirty="0">
                <a:latin typeface="Times New Roman" charset="0"/>
              </a:rPr>
              <a:t>Missile Crisis</a:t>
            </a:r>
          </a:p>
          <a:p>
            <a:pPr lvl="1" eaLnBrk="1" hangingPunct="1"/>
            <a:r>
              <a:rPr lang="en-US" sz="2000" dirty="0" err="1">
                <a:latin typeface="Times New Roman" charset="0"/>
              </a:rPr>
              <a:t>Assasination</a:t>
            </a:r>
            <a:r>
              <a:rPr lang="en-US" sz="2000" dirty="0">
                <a:latin typeface="Times New Roman" charset="0"/>
              </a:rPr>
              <a:t> of Kennedy</a:t>
            </a:r>
          </a:p>
          <a:p>
            <a:pPr lvl="1" eaLnBrk="1" hangingPunct="1"/>
            <a:r>
              <a:rPr lang="en-US" sz="2000" dirty="0">
                <a:latin typeface="Times New Roman" charset="0"/>
              </a:rPr>
              <a:t>Civil Rights Acts</a:t>
            </a:r>
          </a:p>
          <a:p>
            <a:pPr lvl="1" eaLnBrk="1" hangingPunct="1"/>
            <a:r>
              <a:rPr lang="en-US" sz="2000" dirty="0">
                <a:latin typeface="Times New Roman" charset="0"/>
              </a:rPr>
              <a:t>Troops go to Vietnam</a:t>
            </a:r>
          </a:p>
          <a:p>
            <a:pPr lvl="1" eaLnBrk="1" hangingPunct="1"/>
            <a:r>
              <a:rPr lang="en-US" sz="2000" dirty="0">
                <a:latin typeface="Times New Roman" charset="0"/>
              </a:rPr>
              <a:t>Thurgood Marshall first black SC justice</a:t>
            </a:r>
          </a:p>
          <a:p>
            <a:pPr lvl="1" eaLnBrk="1" hangingPunct="1"/>
            <a:r>
              <a:rPr lang="en-US" sz="2000" dirty="0">
                <a:latin typeface="Times New Roman" charset="0"/>
              </a:rPr>
              <a:t>Martin Luther King</a:t>
            </a:r>
          </a:p>
          <a:p>
            <a:pPr lvl="1" eaLnBrk="1" hangingPunct="1"/>
            <a:r>
              <a:rPr lang="en-US" sz="2000" dirty="0">
                <a:latin typeface="Times New Roman" charset="0"/>
              </a:rPr>
              <a:t>Walk on the moon </a:t>
            </a:r>
          </a:p>
          <a:p>
            <a:pPr lvl="1" eaLnBrk="1" hangingPunct="1"/>
            <a:r>
              <a:rPr lang="en-US" sz="2000" dirty="0">
                <a:latin typeface="Times New Roman" charset="0"/>
              </a:rPr>
              <a:t>Hippie era</a:t>
            </a:r>
          </a:p>
        </p:txBody>
      </p:sp>
      <p:sp>
        <p:nvSpPr>
          <p:cNvPr id="50180" name="Rectangle 4"/>
          <p:cNvSpPr>
            <a:spLocks noGrp="1" noChangeArrowheads="1"/>
          </p:cNvSpPr>
          <p:nvPr>
            <p:ph type="body" sz="half" idx="2"/>
          </p:nvPr>
        </p:nvSpPr>
        <p:spPr/>
        <p:txBody>
          <a:bodyPr/>
          <a:lstStyle/>
          <a:p>
            <a:pPr eaLnBrk="1" hangingPunct="1"/>
            <a:r>
              <a:rPr lang="en-US" sz="2400" dirty="0">
                <a:latin typeface="Times New Roman" charset="0"/>
              </a:rPr>
              <a:t>70</a:t>
            </a:r>
            <a:r>
              <a:rPr lang="ja-JP" altLang="en-US" sz="2400" dirty="0">
                <a:latin typeface="Times New Roman" charset="0"/>
              </a:rPr>
              <a:t>’</a:t>
            </a:r>
            <a:r>
              <a:rPr lang="en-US" sz="2400" dirty="0">
                <a:latin typeface="Times New Roman" charset="0"/>
              </a:rPr>
              <a:t>s</a:t>
            </a:r>
          </a:p>
          <a:p>
            <a:pPr lvl="1" eaLnBrk="1" hangingPunct="1"/>
            <a:r>
              <a:rPr lang="en-US" sz="2000" dirty="0">
                <a:latin typeface="Times New Roman" charset="0"/>
              </a:rPr>
              <a:t>Begin withdrawal from Vietnam</a:t>
            </a:r>
          </a:p>
          <a:p>
            <a:pPr lvl="1" eaLnBrk="1" hangingPunct="1"/>
            <a:r>
              <a:rPr lang="en-US" sz="2000" dirty="0">
                <a:latin typeface="Times New Roman" charset="0"/>
              </a:rPr>
              <a:t>Watergate</a:t>
            </a:r>
          </a:p>
          <a:p>
            <a:pPr lvl="1" eaLnBrk="1" hangingPunct="1"/>
            <a:r>
              <a:rPr lang="en-US" sz="2000" dirty="0">
                <a:latin typeface="Times New Roman" charset="0"/>
              </a:rPr>
              <a:t>Women's Rights</a:t>
            </a:r>
          </a:p>
          <a:p>
            <a:pPr lvl="2" eaLnBrk="1" hangingPunct="1"/>
            <a:r>
              <a:rPr lang="en-US" sz="1800" dirty="0">
                <a:latin typeface="Times New Roman" charset="0"/>
              </a:rPr>
              <a:t>Roe v Wade</a:t>
            </a:r>
          </a:p>
          <a:p>
            <a:pPr lvl="1" eaLnBrk="1" hangingPunct="1"/>
            <a:r>
              <a:rPr lang="en-US" sz="2000" dirty="0">
                <a:latin typeface="Times New Roman" charset="0"/>
              </a:rPr>
              <a:t>Disco Era</a:t>
            </a:r>
          </a:p>
          <a:p>
            <a:pPr lvl="1" eaLnBrk="1" hangingPunct="1"/>
            <a:r>
              <a:rPr lang="en-US" sz="2000" dirty="0">
                <a:latin typeface="Times New Roman" charset="0"/>
              </a:rPr>
              <a:t>Gas Prices go up</a:t>
            </a:r>
          </a:p>
          <a:p>
            <a:pPr lvl="1" eaLnBrk="1" hangingPunct="1"/>
            <a:r>
              <a:rPr lang="en-US" sz="2000" dirty="0">
                <a:latin typeface="Times New Roman" charset="0"/>
              </a:rPr>
              <a:t>Earth Day </a:t>
            </a:r>
          </a:p>
          <a:p>
            <a:pPr lvl="1" eaLnBrk="1" hangingPunct="1"/>
            <a:r>
              <a:rPr lang="en-US" sz="2000" dirty="0">
                <a:latin typeface="Times New Roman" charset="0"/>
              </a:rPr>
              <a:t>Three Mile island explosion</a:t>
            </a:r>
          </a:p>
          <a:p>
            <a:pPr lvl="1" eaLnBrk="1" hangingPunct="1"/>
            <a:r>
              <a:rPr lang="en-US" sz="2000" dirty="0">
                <a:latin typeface="Times New Roman" charset="0"/>
              </a:rPr>
              <a:t>Middle East Problems</a:t>
            </a:r>
          </a:p>
          <a:p>
            <a:pPr lvl="1" eaLnBrk="1" hangingPunct="1"/>
            <a:endParaRPr lang="en-US" sz="2000" dirty="0">
              <a:latin typeface="Times New Roman" charset="0"/>
            </a:endParaRPr>
          </a:p>
          <a:p>
            <a:pPr lvl="1" eaLnBrk="1" hangingPunct="1"/>
            <a:endParaRPr lang="en-US" sz="2000" dirty="0">
              <a:latin typeface="Times New Roman" charset="0"/>
            </a:endParaRPr>
          </a:p>
          <a:p>
            <a:pPr lvl="1" eaLnBrk="1" hangingPunct="1"/>
            <a:endParaRPr lang="en-US" sz="2000" dirty="0">
              <a:latin typeface="Times New Roman" charset="0"/>
            </a:endParaRPr>
          </a:p>
        </p:txBody>
      </p:sp>
    </p:spTree>
    <p:extLst>
      <p:ext uri="{BB962C8B-B14F-4D97-AF65-F5344CB8AC3E}">
        <p14:creationId xmlns:p14="http://schemas.microsoft.com/office/powerpoint/2010/main" val="12232371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Events</a:t>
            </a:r>
            <a:endParaRPr lang="en-US" dirty="0"/>
          </a:p>
        </p:txBody>
      </p:sp>
      <p:sp>
        <p:nvSpPr>
          <p:cNvPr id="3" name="Content Placeholder 2"/>
          <p:cNvSpPr>
            <a:spLocks noGrp="1"/>
          </p:cNvSpPr>
          <p:nvPr>
            <p:ph idx="1"/>
          </p:nvPr>
        </p:nvSpPr>
        <p:spPr/>
        <p:txBody>
          <a:bodyPr>
            <a:normAutofit lnSpcReduction="10000"/>
          </a:bodyPr>
          <a:lstStyle/>
          <a:p>
            <a:r>
              <a:rPr lang="en-US" dirty="0" smtClean="0"/>
              <a:t>64’ freedom summer </a:t>
            </a:r>
          </a:p>
          <a:p>
            <a:r>
              <a:rPr lang="en-US" dirty="0" smtClean="0"/>
              <a:t>64’ </a:t>
            </a:r>
            <a:r>
              <a:rPr lang="en-US" dirty="0"/>
              <a:t>C</a:t>
            </a:r>
            <a:r>
              <a:rPr lang="en-US" dirty="0" smtClean="0"/>
              <a:t>haney, </a:t>
            </a:r>
            <a:r>
              <a:rPr lang="en-US" dirty="0"/>
              <a:t>G</a:t>
            </a:r>
            <a:r>
              <a:rPr lang="en-US" dirty="0" smtClean="0"/>
              <a:t>oodman, </a:t>
            </a:r>
            <a:r>
              <a:rPr lang="en-US" dirty="0" err="1"/>
              <a:t>S</a:t>
            </a:r>
            <a:r>
              <a:rPr lang="en-US" dirty="0" err="1" smtClean="0"/>
              <a:t>chwerner</a:t>
            </a:r>
            <a:r>
              <a:rPr lang="en-US" dirty="0" smtClean="0"/>
              <a:t> found</a:t>
            </a:r>
          </a:p>
          <a:p>
            <a:r>
              <a:rPr lang="en-US" dirty="0" smtClean="0"/>
              <a:t>65’ Malcolm X killed</a:t>
            </a:r>
          </a:p>
          <a:p>
            <a:r>
              <a:rPr lang="en-US" dirty="0" smtClean="0"/>
              <a:t>65’ Selma, </a:t>
            </a:r>
            <a:r>
              <a:rPr lang="en-US" dirty="0" err="1" smtClean="0"/>
              <a:t>Pettus</a:t>
            </a:r>
            <a:r>
              <a:rPr lang="en-US" dirty="0" smtClean="0"/>
              <a:t> Bridge “Bloody Sunday” </a:t>
            </a:r>
          </a:p>
          <a:p>
            <a:r>
              <a:rPr lang="en-US" dirty="0" smtClean="0"/>
              <a:t>65’ Voting Act passed</a:t>
            </a:r>
          </a:p>
          <a:p>
            <a:r>
              <a:rPr lang="en-US" dirty="0" smtClean="0"/>
              <a:t>68’ Martin Luther King killed</a:t>
            </a:r>
          </a:p>
          <a:p>
            <a:r>
              <a:rPr lang="en-US" dirty="0" smtClean="0"/>
              <a:t>68’ Robert Kennedy killed </a:t>
            </a:r>
          </a:p>
          <a:p>
            <a:r>
              <a:rPr lang="en-US" dirty="0" smtClean="0"/>
              <a:t>71 Swann case in Charlotte</a:t>
            </a:r>
          </a:p>
          <a:p>
            <a:endParaRPr lang="en-US" dirty="0"/>
          </a:p>
        </p:txBody>
      </p:sp>
    </p:spTree>
    <p:extLst>
      <p:ext uri="{BB962C8B-B14F-4D97-AF65-F5344CB8AC3E}">
        <p14:creationId xmlns:p14="http://schemas.microsoft.com/office/powerpoint/2010/main" val="4624498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b="1">
                <a:latin typeface="Calibri" charset="0"/>
              </a:rPr>
              <a:t>Modern Transportation</a:t>
            </a:r>
          </a:p>
        </p:txBody>
      </p:sp>
      <p:sp>
        <p:nvSpPr>
          <p:cNvPr id="3" name="Content Placeholder 2"/>
          <p:cNvSpPr>
            <a:spLocks noGrp="1"/>
          </p:cNvSpPr>
          <p:nvPr>
            <p:ph idx="1"/>
          </p:nvPr>
        </p:nvSpPr>
        <p:spPr/>
        <p:txBody>
          <a:bodyPr/>
          <a:lstStyle/>
          <a:p>
            <a:r>
              <a:rPr lang="en-US">
                <a:latin typeface="Calibri" charset="0"/>
              </a:rPr>
              <a:t>Faster more reliable</a:t>
            </a:r>
          </a:p>
          <a:p>
            <a:r>
              <a:rPr lang="en-US">
                <a:latin typeface="Calibri" charset="0"/>
              </a:rPr>
              <a:t>Communication is </a:t>
            </a:r>
            <a:r>
              <a:rPr lang="en-US" b="1">
                <a:latin typeface="Calibri" charset="0"/>
              </a:rPr>
              <a:t>instant</a:t>
            </a:r>
            <a:r>
              <a:rPr lang="en-US">
                <a:latin typeface="Calibri" charset="0"/>
              </a:rPr>
              <a:t>aneous</a:t>
            </a:r>
          </a:p>
          <a:p>
            <a:pPr lvl="1"/>
            <a:r>
              <a:rPr lang="en-US">
                <a:latin typeface="Calibri" charset="0"/>
              </a:rPr>
              <a:t>Mass media power </a:t>
            </a:r>
          </a:p>
          <a:p>
            <a:r>
              <a:rPr lang="en-US">
                <a:latin typeface="Calibri" charset="0"/>
              </a:rPr>
              <a:t>All increase trade and global interconnection</a:t>
            </a:r>
          </a:p>
          <a:p>
            <a:endParaRPr lang="en-US">
              <a:latin typeface="Calibri" charset="0"/>
            </a:endParaRPr>
          </a:p>
        </p:txBody>
      </p:sp>
    </p:spTree>
    <p:extLst>
      <p:ext uri="{BB962C8B-B14F-4D97-AF65-F5344CB8AC3E}">
        <p14:creationId xmlns:p14="http://schemas.microsoft.com/office/powerpoint/2010/main" val="16850021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b="1">
                <a:latin typeface="Calibri" charset="0"/>
              </a:rPr>
              <a:t>Bush Doctrine</a:t>
            </a:r>
          </a:p>
        </p:txBody>
      </p:sp>
      <p:sp>
        <p:nvSpPr>
          <p:cNvPr id="3" name="Content Placeholder 2"/>
          <p:cNvSpPr>
            <a:spLocks noGrp="1"/>
          </p:cNvSpPr>
          <p:nvPr>
            <p:ph idx="1"/>
          </p:nvPr>
        </p:nvSpPr>
        <p:spPr/>
        <p:txBody>
          <a:bodyPr>
            <a:normAutofit/>
          </a:bodyPr>
          <a:lstStyle/>
          <a:p>
            <a:r>
              <a:rPr lang="en-US" sz="3000" dirty="0">
                <a:latin typeface="Calibri" charset="0"/>
              </a:rPr>
              <a:t>State-sponsored terrorism – training and arming extremist to carry out attacks. </a:t>
            </a:r>
          </a:p>
          <a:p>
            <a:pPr algn="ctr">
              <a:buFont typeface="Arial" charset="0"/>
              <a:buNone/>
            </a:pPr>
            <a:r>
              <a:rPr lang="ja-JP" altLang="en-US" sz="3000" i="1" dirty="0">
                <a:latin typeface="Calibri" charset="0"/>
              </a:rPr>
              <a:t>“</a:t>
            </a:r>
            <a:r>
              <a:rPr lang="en-US" sz="3000" i="1" dirty="0">
                <a:latin typeface="Calibri" charset="0"/>
              </a:rPr>
              <a:t>Hunt down terrorist and those who harbor them</a:t>
            </a:r>
            <a:r>
              <a:rPr lang="ja-JP" altLang="en-US" sz="3000" i="1" dirty="0">
                <a:latin typeface="Calibri" charset="0"/>
              </a:rPr>
              <a:t>”</a:t>
            </a:r>
            <a:endParaRPr lang="en-US" sz="3000" i="1" dirty="0">
              <a:latin typeface="Calibri" charset="0"/>
            </a:endParaRPr>
          </a:p>
          <a:p>
            <a:r>
              <a:rPr lang="en-US" sz="3000" dirty="0">
                <a:latin typeface="Calibri" charset="0"/>
              </a:rPr>
              <a:t>Patriot Act</a:t>
            </a:r>
          </a:p>
          <a:p>
            <a:pPr lvl="1"/>
            <a:r>
              <a:rPr lang="en-US" sz="2600" dirty="0">
                <a:latin typeface="Calibri" charset="0"/>
              </a:rPr>
              <a:t>Allows secret searches </a:t>
            </a:r>
          </a:p>
          <a:p>
            <a:pPr lvl="1"/>
            <a:r>
              <a:rPr lang="en-US" sz="2600" dirty="0">
                <a:latin typeface="Calibri" charset="0"/>
              </a:rPr>
              <a:t>Wiretap suspects</a:t>
            </a:r>
          </a:p>
          <a:p>
            <a:pPr lvl="2"/>
            <a:r>
              <a:rPr lang="en-US" sz="2200" dirty="0">
                <a:latin typeface="Calibri" charset="0"/>
              </a:rPr>
              <a:t>Email, voice mail, library records</a:t>
            </a:r>
          </a:p>
          <a:p>
            <a:r>
              <a:rPr lang="en-US" sz="3000" dirty="0">
                <a:latin typeface="Calibri" charset="0"/>
              </a:rPr>
              <a:t>Department of Homeland Security </a:t>
            </a:r>
          </a:p>
          <a:p>
            <a:pPr lvl="1"/>
            <a:r>
              <a:rPr lang="en-US" sz="2600" dirty="0">
                <a:latin typeface="Calibri" charset="0"/>
              </a:rPr>
              <a:t>TSA </a:t>
            </a:r>
          </a:p>
          <a:p>
            <a:endParaRPr lang="en-US" sz="3000" dirty="0">
              <a:latin typeface="Calibri" charset="0"/>
            </a:endParaRPr>
          </a:p>
        </p:txBody>
      </p:sp>
      <p:pic>
        <p:nvPicPr>
          <p:cNvPr id="44037" name="Picture 5" descr="Screen+shot+2011-04-19+at+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713" y="838200"/>
            <a:ext cx="6886575"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1281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4037"/>
                                        </p:tgtEl>
                                        <p:attrNameLst>
                                          <p:attrName>style.visibility</p:attrName>
                                        </p:attrNameLst>
                                      </p:cBhvr>
                                      <p:to>
                                        <p:strVal val="visible"/>
                                      </p:to>
                                    </p:set>
                                    <p:anim calcmode="lin" valueType="num">
                                      <p:cBhvr additive="base">
                                        <p:cTn id="19" dur="500" fill="hold"/>
                                        <p:tgtEl>
                                          <p:spTgt spid="44037"/>
                                        </p:tgtEl>
                                        <p:attrNameLst>
                                          <p:attrName>ppt_x</p:attrName>
                                        </p:attrNameLst>
                                      </p:cBhvr>
                                      <p:tavLst>
                                        <p:tav tm="0">
                                          <p:val>
                                            <p:strVal val="#ppt_x"/>
                                          </p:val>
                                        </p:tav>
                                        <p:tav tm="100000">
                                          <p:val>
                                            <p:strVal val="#ppt_x"/>
                                          </p:val>
                                        </p:tav>
                                      </p:tavLst>
                                    </p:anim>
                                    <p:anim calcmode="lin" valueType="num">
                                      <p:cBhvr additive="base">
                                        <p:cTn id="20" dur="500" fill="hold"/>
                                        <p:tgtEl>
                                          <p:spTgt spid="4403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nodeType="clickEffect">
                                  <p:stCondLst>
                                    <p:cond delay="0"/>
                                  </p:stCondLst>
                                  <p:childTnLst>
                                    <p:anim calcmode="lin" valueType="num">
                                      <p:cBhvr additive="base">
                                        <p:cTn id="24" dur="500"/>
                                        <p:tgtEl>
                                          <p:spTgt spid="44037"/>
                                        </p:tgtEl>
                                        <p:attrNameLst>
                                          <p:attrName>ppt_x</p:attrName>
                                        </p:attrNameLst>
                                      </p:cBhvr>
                                      <p:tavLst>
                                        <p:tav tm="0">
                                          <p:val>
                                            <p:strVal val="ppt_x"/>
                                          </p:val>
                                        </p:tav>
                                        <p:tav tm="100000">
                                          <p:val>
                                            <p:strVal val="ppt_x"/>
                                          </p:val>
                                        </p:tav>
                                      </p:tavLst>
                                    </p:anim>
                                    <p:anim calcmode="lin" valueType="num">
                                      <p:cBhvr additive="base">
                                        <p:cTn id="25" dur="500"/>
                                        <p:tgtEl>
                                          <p:spTgt spid="44037"/>
                                        </p:tgtEl>
                                        <p:attrNameLst>
                                          <p:attrName>ppt_y</p:attrName>
                                        </p:attrNameLst>
                                      </p:cBhvr>
                                      <p:tavLst>
                                        <p:tav tm="0">
                                          <p:val>
                                            <p:strVal val="ppt_y"/>
                                          </p:val>
                                        </p:tav>
                                        <p:tav tm="100000">
                                          <p:val>
                                            <p:strVal val="1+ppt_h/2"/>
                                          </p:val>
                                        </p:tav>
                                      </p:tavLst>
                                    </p:anim>
                                    <p:set>
                                      <p:cBhvr>
                                        <p:cTn id="26" dur="1" fill="hold">
                                          <p:stCondLst>
                                            <p:cond delay="499"/>
                                          </p:stCondLst>
                                        </p:cTn>
                                        <p:tgtEl>
                                          <p:spTgt spid="44037"/>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additive="base">
                                        <p:cTn id="5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b="1">
                <a:latin typeface="Calibri" charset="0"/>
              </a:rPr>
              <a:t>Terrorism</a:t>
            </a:r>
            <a:r>
              <a:rPr lang="en-US">
                <a:latin typeface="Calibri" charset="0"/>
              </a:rPr>
              <a:t> </a:t>
            </a:r>
          </a:p>
        </p:txBody>
      </p:sp>
      <p:sp>
        <p:nvSpPr>
          <p:cNvPr id="3" name="Content Placeholder 2"/>
          <p:cNvSpPr>
            <a:spLocks noGrp="1"/>
          </p:cNvSpPr>
          <p:nvPr>
            <p:ph idx="1"/>
          </p:nvPr>
        </p:nvSpPr>
        <p:spPr/>
        <p:txBody>
          <a:bodyPr/>
          <a:lstStyle/>
          <a:p>
            <a:r>
              <a:rPr lang="en-US">
                <a:latin typeface="Calibri" charset="0"/>
              </a:rPr>
              <a:t>Al Qaeda –Osama Bin Laden</a:t>
            </a:r>
          </a:p>
          <a:p>
            <a:r>
              <a:rPr lang="en-US">
                <a:latin typeface="Calibri" charset="0"/>
              </a:rPr>
              <a:t>Hamas in Israel</a:t>
            </a:r>
          </a:p>
          <a:p>
            <a:r>
              <a:rPr lang="en-US">
                <a:latin typeface="Calibri" charset="0"/>
              </a:rPr>
              <a:t>Hezbollah in Lebanon</a:t>
            </a:r>
          </a:p>
          <a:p>
            <a:r>
              <a:rPr lang="en-US">
                <a:latin typeface="Calibri" charset="0"/>
              </a:rPr>
              <a:t>Suicide bombers-Israel and Iraq </a:t>
            </a:r>
          </a:p>
          <a:p>
            <a:pPr>
              <a:buFont typeface="Arial" charset="0"/>
              <a:buNone/>
            </a:pPr>
            <a:endParaRPr lang="en-US">
              <a:latin typeface="Calibri" charset="0"/>
            </a:endParaRPr>
          </a:p>
          <a:p>
            <a:endParaRPr lang="en-US">
              <a:latin typeface="Calibri" charset="0"/>
            </a:endParaRPr>
          </a:p>
        </p:txBody>
      </p:sp>
      <p:pic>
        <p:nvPicPr>
          <p:cNvPr id="430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685800"/>
            <a:ext cx="2600325"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descr="https://encrypted-tbn1.google.com/images?q=tbn:ANd9GcTTD1GxUU2paAyCPN8SS46eFdEY4gQEey2D0P_6ufjlyW6e03uTC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572000"/>
            <a:ext cx="3149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34396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b="1" dirty="0">
                <a:latin typeface="Calibri" charset="0"/>
              </a:rPr>
              <a:t>Advances in Medicine</a:t>
            </a:r>
          </a:p>
        </p:txBody>
      </p:sp>
      <p:sp>
        <p:nvSpPr>
          <p:cNvPr id="3" name="Content Placeholder 2"/>
          <p:cNvSpPr>
            <a:spLocks noGrp="1"/>
          </p:cNvSpPr>
          <p:nvPr>
            <p:ph idx="1"/>
          </p:nvPr>
        </p:nvSpPr>
        <p:spPr/>
        <p:txBody>
          <a:bodyPr>
            <a:normAutofit/>
          </a:bodyPr>
          <a:lstStyle/>
          <a:p>
            <a:pPr>
              <a:lnSpc>
                <a:spcPct val="90000"/>
              </a:lnSpc>
            </a:pPr>
            <a:r>
              <a:rPr lang="en-US" dirty="0">
                <a:latin typeface="Calibri" charset="0"/>
              </a:rPr>
              <a:t>Heart Transplants (Dr. Chris Barnard)</a:t>
            </a:r>
          </a:p>
          <a:p>
            <a:pPr lvl="1">
              <a:lnSpc>
                <a:spcPct val="90000"/>
              </a:lnSpc>
            </a:pPr>
            <a:r>
              <a:rPr lang="en-US" dirty="0">
                <a:latin typeface="Calibri" charset="0"/>
              </a:rPr>
              <a:t>First in Cape Town South Africa. </a:t>
            </a:r>
          </a:p>
          <a:p>
            <a:pPr>
              <a:lnSpc>
                <a:spcPct val="90000"/>
              </a:lnSpc>
            </a:pPr>
            <a:r>
              <a:rPr lang="en-US" dirty="0">
                <a:latin typeface="Calibri" charset="0"/>
              </a:rPr>
              <a:t>New Vaccines</a:t>
            </a:r>
          </a:p>
          <a:p>
            <a:pPr lvl="1">
              <a:lnSpc>
                <a:spcPct val="90000"/>
              </a:lnSpc>
            </a:pPr>
            <a:r>
              <a:rPr lang="en-US" dirty="0">
                <a:latin typeface="Calibri" charset="0"/>
              </a:rPr>
              <a:t>Influenza</a:t>
            </a:r>
          </a:p>
          <a:p>
            <a:pPr lvl="1">
              <a:lnSpc>
                <a:spcPct val="90000"/>
              </a:lnSpc>
            </a:pPr>
            <a:r>
              <a:rPr lang="en-US" dirty="0">
                <a:latin typeface="Calibri" charset="0"/>
              </a:rPr>
              <a:t>Small Pox </a:t>
            </a:r>
          </a:p>
          <a:p>
            <a:pPr>
              <a:lnSpc>
                <a:spcPct val="90000"/>
              </a:lnSpc>
            </a:pPr>
            <a:r>
              <a:rPr lang="en-US" dirty="0">
                <a:latin typeface="Calibri" charset="0"/>
              </a:rPr>
              <a:t>New diseases </a:t>
            </a:r>
          </a:p>
          <a:p>
            <a:pPr lvl="1">
              <a:lnSpc>
                <a:spcPct val="90000"/>
              </a:lnSpc>
            </a:pPr>
            <a:r>
              <a:rPr lang="en-US" dirty="0">
                <a:latin typeface="Calibri" charset="0"/>
              </a:rPr>
              <a:t>HIV/Aids</a:t>
            </a:r>
          </a:p>
          <a:p>
            <a:pPr lvl="1">
              <a:lnSpc>
                <a:spcPct val="90000"/>
              </a:lnSpc>
            </a:pPr>
            <a:r>
              <a:rPr lang="en-US" dirty="0">
                <a:latin typeface="Calibri" charset="0"/>
              </a:rPr>
              <a:t>Cancer </a:t>
            </a:r>
          </a:p>
          <a:p>
            <a:pPr>
              <a:lnSpc>
                <a:spcPct val="90000"/>
              </a:lnSpc>
            </a:pPr>
            <a:r>
              <a:rPr lang="en-US" dirty="0">
                <a:latin typeface="Calibri" charset="0"/>
              </a:rPr>
              <a:t>Brain research </a:t>
            </a:r>
          </a:p>
          <a:p>
            <a:pPr>
              <a:lnSpc>
                <a:spcPct val="90000"/>
              </a:lnSpc>
            </a:pPr>
            <a:endParaRPr lang="en-US" dirty="0">
              <a:latin typeface="Calibri" charset="0"/>
            </a:endParaRPr>
          </a:p>
        </p:txBody>
      </p:sp>
      <p:pic>
        <p:nvPicPr>
          <p:cNvPr id="47109" name="Picture 5" descr="transpl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514600"/>
            <a:ext cx="2486025" cy="328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352495"/>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b="1" dirty="0">
                <a:latin typeface="Calibri" charset="0"/>
              </a:rPr>
              <a:t>Communications Explosion</a:t>
            </a:r>
            <a:r>
              <a:rPr lang="en-US" dirty="0">
                <a:latin typeface="Calibri" charset="0"/>
              </a:rPr>
              <a:t> </a:t>
            </a:r>
          </a:p>
        </p:txBody>
      </p:sp>
      <p:sp>
        <p:nvSpPr>
          <p:cNvPr id="3" name="Content Placeholder 2"/>
          <p:cNvSpPr>
            <a:spLocks noGrp="1"/>
          </p:cNvSpPr>
          <p:nvPr>
            <p:ph idx="1"/>
          </p:nvPr>
        </p:nvSpPr>
        <p:spPr/>
        <p:txBody>
          <a:bodyPr/>
          <a:lstStyle/>
          <a:p>
            <a:r>
              <a:rPr lang="en-US" dirty="0">
                <a:latin typeface="Calibri" charset="0"/>
              </a:rPr>
              <a:t>Internet</a:t>
            </a:r>
          </a:p>
          <a:p>
            <a:r>
              <a:rPr lang="en-US" dirty="0">
                <a:latin typeface="Calibri" charset="0"/>
              </a:rPr>
              <a:t>The World Wide Web developed in 1990</a:t>
            </a:r>
            <a:r>
              <a:rPr lang="ja-JP" altLang="en-US" dirty="0">
                <a:latin typeface="Calibri" charset="0"/>
              </a:rPr>
              <a:t>’</a:t>
            </a:r>
            <a:r>
              <a:rPr lang="en-US" dirty="0">
                <a:latin typeface="Calibri" charset="0"/>
              </a:rPr>
              <a:t>s</a:t>
            </a:r>
          </a:p>
          <a:p>
            <a:r>
              <a:rPr lang="en-US" dirty="0">
                <a:latin typeface="Calibri" charset="0"/>
              </a:rPr>
              <a:t>Satellites</a:t>
            </a:r>
          </a:p>
          <a:p>
            <a:r>
              <a:rPr lang="en-US" dirty="0">
                <a:latin typeface="Calibri" charset="0"/>
              </a:rPr>
              <a:t>Cable TV</a:t>
            </a:r>
          </a:p>
          <a:p>
            <a:r>
              <a:rPr lang="en-US" dirty="0">
                <a:latin typeface="Calibri" charset="0"/>
              </a:rPr>
              <a:t>Cell Phones</a:t>
            </a:r>
          </a:p>
          <a:p>
            <a:r>
              <a:rPr lang="en-US" dirty="0">
                <a:latin typeface="Calibri" charset="0"/>
              </a:rPr>
              <a:t>Computers</a:t>
            </a:r>
          </a:p>
          <a:p>
            <a:pPr lvl="1"/>
            <a:r>
              <a:rPr lang="en-US" dirty="0">
                <a:latin typeface="Calibri" charset="0"/>
              </a:rPr>
              <a:t>IBM makes 1</a:t>
            </a:r>
            <a:r>
              <a:rPr lang="en-US" baseline="30000" dirty="0">
                <a:latin typeface="Calibri" charset="0"/>
              </a:rPr>
              <a:t>st</a:t>
            </a:r>
            <a:r>
              <a:rPr lang="en-US" dirty="0">
                <a:latin typeface="Calibri" charset="0"/>
              </a:rPr>
              <a:t> in 1948 (IBM 1401)</a:t>
            </a:r>
          </a:p>
        </p:txBody>
      </p:sp>
    </p:spTree>
    <p:extLst>
      <p:ext uri="{BB962C8B-B14F-4D97-AF65-F5344CB8AC3E}">
        <p14:creationId xmlns:p14="http://schemas.microsoft.com/office/powerpoint/2010/main" val="30837759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Government </a:t>
            </a:r>
            <a:endParaRPr lang="en-US" dirty="0"/>
          </a:p>
        </p:txBody>
      </p:sp>
      <p:sp>
        <p:nvSpPr>
          <p:cNvPr id="3" name="Content Placeholder 2"/>
          <p:cNvSpPr>
            <a:spLocks noGrp="1"/>
          </p:cNvSpPr>
          <p:nvPr>
            <p:ph idx="1"/>
          </p:nvPr>
        </p:nvSpPr>
        <p:spPr>
          <a:xfrm>
            <a:off x="250635" y="1600200"/>
            <a:ext cx="8436165" cy="4525963"/>
          </a:xfrm>
        </p:spPr>
        <p:txBody>
          <a:bodyPr>
            <a:normAutofit lnSpcReduction="10000"/>
          </a:bodyPr>
          <a:lstStyle/>
          <a:p>
            <a:r>
              <a:rPr lang="en-US" dirty="0" smtClean="0"/>
              <a:t>Supreme Court Decisions</a:t>
            </a:r>
          </a:p>
          <a:p>
            <a:r>
              <a:rPr lang="en-US" dirty="0" smtClean="0"/>
              <a:t>Desegregation </a:t>
            </a:r>
          </a:p>
          <a:p>
            <a:pPr lvl="1"/>
            <a:r>
              <a:rPr lang="en-US" dirty="0" smtClean="0"/>
              <a:t>Armed forces 1948 Ex. Order 9981 Truman</a:t>
            </a:r>
          </a:p>
          <a:p>
            <a:r>
              <a:rPr lang="en-US" dirty="0" smtClean="0"/>
              <a:t>Legislation </a:t>
            </a:r>
          </a:p>
          <a:p>
            <a:pPr lvl="1"/>
            <a:r>
              <a:rPr lang="en-US" dirty="0" smtClean="0"/>
              <a:t>60’ Fed inspect voter registration </a:t>
            </a:r>
          </a:p>
          <a:p>
            <a:pPr lvl="1"/>
            <a:r>
              <a:rPr lang="en-US" dirty="0" smtClean="0"/>
              <a:t>64’ prohibits discrimination “some public places”</a:t>
            </a:r>
          </a:p>
          <a:p>
            <a:pPr lvl="1"/>
            <a:r>
              <a:rPr lang="en-US" dirty="0" smtClean="0"/>
              <a:t>65’ voting</a:t>
            </a:r>
          </a:p>
          <a:p>
            <a:pPr lvl="1"/>
            <a:r>
              <a:rPr lang="en-US" dirty="0" smtClean="0"/>
              <a:t>65’ affirmative action Ex. Order 11246</a:t>
            </a:r>
          </a:p>
          <a:p>
            <a:pPr lvl="1"/>
            <a:r>
              <a:rPr lang="en-US" dirty="0" smtClean="0"/>
              <a:t>68’ housing </a:t>
            </a:r>
          </a:p>
          <a:p>
            <a:pPr lvl="1"/>
            <a:endParaRPr lang="en-US" dirty="0" smtClean="0"/>
          </a:p>
          <a:p>
            <a:pPr marL="0" indent="0">
              <a:buNone/>
            </a:pPr>
            <a:endParaRPr lang="en-US" dirty="0"/>
          </a:p>
        </p:txBody>
      </p:sp>
    </p:spTree>
    <p:extLst>
      <p:ext uri="{BB962C8B-B14F-4D97-AF65-F5344CB8AC3E}">
        <p14:creationId xmlns:p14="http://schemas.microsoft.com/office/powerpoint/2010/main" val="2890324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Vietnam </a:t>
            </a:r>
            <a:endParaRPr lang="en-US" dirty="0"/>
          </a:p>
        </p:txBody>
      </p:sp>
      <p:sp>
        <p:nvSpPr>
          <p:cNvPr id="3" name="Subtitle 2"/>
          <p:cNvSpPr>
            <a:spLocks noGrp="1"/>
          </p:cNvSpPr>
          <p:nvPr>
            <p:ph type="subTitle" idx="1"/>
          </p:nvPr>
        </p:nvSpPr>
        <p:spPr/>
        <p:txBody>
          <a:bodyPr/>
          <a:lstStyle/>
          <a:p>
            <a:r>
              <a:rPr lang="en-US" dirty="0" smtClean="0"/>
              <a:t> ….Distrust of the Government</a:t>
            </a:r>
            <a:endParaRPr lang="en-US" dirty="0"/>
          </a:p>
        </p:txBody>
      </p:sp>
    </p:spTree>
    <p:extLst>
      <p:ext uri="{BB962C8B-B14F-4D97-AF65-F5344CB8AC3E}">
        <p14:creationId xmlns:p14="http://schemas.microsoft.com/office/powerpoint/2010/main" val="3479737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452271"/>
            <a:ext cx="8501963" cy="6036083"/>
          </a:xfrm>
        </p:spPr>
        <p:txBody>
          <a:bodyPr>
            <a:normAutofit fontScale="85000" lnSpcReduction="10000"/>
          </a:bodyPr>
          <a:lstStyle/>
          <a:p>
            <a:pPr marL="0" indent="0" algn="ctr">
              <a:buNone/>
            </a:pPr>
            <a:r>
              <a:rPr lang="en-US" dirty="0" smtClean="0"/>
              <a:t>	The Declaration of the French Revolution made in 1791 on the Rights of Man and the Citizen also states: "All men are born free and with equal rights, and must always remain free and have equal rights.” Those are undeniable truths. Nevertheless, for more than eighty years, the French imperialists, abusing the standard of Liberty, Equality, and Fraternity, have violated our Fatherland and oppressed our </a:t>
            </a:r>
            <a:r>
              <a:rPr lang="en-US" dirty="0" err="1" smtClean="0"/>
              <a:t>fellow­citizens</a:t>
            </a:r>
            <a:r>
              <a:rPr lang="en-US" dirty="0" smtClean="0"/>
              <a:t>. They have acted contrary to the ideals of humanity and justice. In the field of politics, they have deprived our people of every democratic liberty. They have enforced inhuman laws; they have set up three distinct political regimes in the North, the Center, and the South of Vietnam in order to wreck our national unity and prevent our people from being united.             </a:t>
            </a:r>
          </a:p>
          <a:p>
            <a:pPr marL="0" indent="0" algn="r">
              <a:buNone/>
            </a:pPr>
            <a:r>
              <a:rPr lang="en-US" dirty="0" smtClean="0"/>
              <a:t>Ho Chi Minh 1945</a:t>
            </a:r>
            <a:endParaRPr lang="en-US" dirty="0"/>
          </a:p>
        </p:txBody>
      </p:sp>
    </p:spTree>
    <p:extLst>
      <p:ext uri="{BB962C8B-B14F-4D97-AF65-F5344CB8AC3E}">
        <p14:creationId xmlns:p14="http://schemas.microsoft.com/office/powerpoint/2010/main" val="4170041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2341</TotalTime>
  <Words>1346</Words>
  <Application>Microsoft Macintosh PowerPoint</Application>
  <PresentationFormat>On-screen Show (4:3)</PresentationFormat>
  <Paragraphs>361</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Achievement of  Social Goals of Equality </vt:lpstr>
      <vt:lpstr>Civil Rights Strategy </vt:lpstr>
      <vt:lpstr>Key Events </vt:lpstr>
      <vt:lpstr>Tactical Divisions</vt:lpstr>
      <vt:lpstr>Resistance </vt:lpstr>
      <vt:lpstr>Key Events</vt:lpstr>
      <vt:lpstr>Federal Government </vt:lpstr>
      <vt:lpstr>Vietnam </vt:lpstr>
      <vt:lpstr>PowerPoint Presentation</vt:lpstr>
      <vt:lpstr>Cold War</vt:lpstr>
      <vt:lpstr>Johnson’s War</vt:lpstr>
      <vt:lpstr>PowerPoint Presentation</vt:lpstr>
      <vt:lpstr>Nature of the War</vt:lpstr>
      <vt:lpstr>Discontent at home</vt:lpstr>
      <vt:lpstr>Nixon</vt:lpstr>
      <vt:lpstr>Discontent on the Rise</vt:lpstr>
      <vt:lpstr>Take Away</vt:lpstr>
      <vt:lpstr>1960’s </vt:lpstr>
      <vt:lpstr>Expand Rights </vt:lpstr>
      <vt:lpstr>Johnson Great Society </vt:lpstr>
      <vt:lpstr>Other Groups </vt:lpstr>
      <vt:lpstr>Other Groups</vt:lpstr>
      <vt:lpstr>Environmental Concerns</vt:lpstr>
      <vt:lpstr>Environmental Issues</vt:lpstr>
      <vt:lpstr>Warren Court </vt:lpstr>
      <vt:lpstr>Tough Year 1968 </vt:lpstr>
      <vt:lpstr>60’ take away</vt:lpstr>
      <vt:lpstr>Politics 50’s – 70’s</vt:lpstr>
      <vt:lpstr>22 Amendement </vt:lpstr>
      <vt:lpstr>Conservativism </vt:lpstr>
      <vt:lpstr>Liberalism </vt:lpstr>
      <vt:lpstr>Election of 1952</vt:lpstr>
      <vt:lpstr>PowerPoint Presentation</vt:lpstr>
      <vt:lpstr>1956</vt:lpstr>
      <vt:lpstr>The Election of 1960</vt:lpstr>
      <vt:lpstr>PowerPoint Presentation</vt:lpstr>
      <vt:lpstr>Camelot </vt:lpstr>
      <vt:lpstr>Lyndon Baines Johnson</vt:lpstr>
      <vt:lpstr>1964 Election </vt:lpstr>
      <vt:lpstr>Johnson </vt:lpstr>
      <vt:lpstr>Conservative Concerns </vt:lpstr>
      <vt:lpstr>1968 Election </vt:lpstr>
      <vt:lpstr>1972 election </vt:lpstr>
      <vt:lpstr>Gerald Ford </vt:lpstr>
      <vt:lpstr>1976 Election </vt:lpstr>
      <vt:lpstr>Jimmy Cater</vt:lpstr>
      <vt:lpstr>1976-1980 Jimmy Carter (d)</vt:lpstr>
      <vt:lpstr>International Organizations</vt:lpstr>
      <vt:lpstr>International Trade and Business</vt:lpstr>
      <vt:lpstr>1980</vt:lpstr>
      <vt:lpstr>1984</vt:lpstr>
      <vt:lpstr>1980 –1988 Ronald Reagan (r)</vt:lpstr>
      <vt:lpstr>1988</vt:lpstr>
      <vt:lpstr>1988 – 1992 George H. Bush (r)</vt:lpstr>
      <vt:lpstr>1992-2000 Bill Clinton (d)</vt:lpstr>
      <vt:lpstr>1992</vt:lpstr>
      <vt:lpstr>2000-2008 George W. Bush (r)</vt:lpstr>
      <vt:lpstr>2008-(present) Barrak Obama (d)</vt:lpstr>
      <vt:lpstr>Decades</vt:lpstr>
      <vt:lpstr>Modern Transportation</vt:lpstr>
      <vt:lpstr>Bush Doctrine</vt:lpstr>
      <vt:lpstr>Terrorism </vt:lpstr>
      <vt:lpstr>Advances in Medicine</vt:lpstr>
      <vt:lpstr>Communications Explosion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SHS</dc:creator>
  <cp:lastModifiedBy>SHS</cp:lastModifiedBy>
  <cp:revision>21</cp:revision>
  <dcterms:created xsi:type="dcterms:W3CDTF">2015-05-05T01:33:10Z</dcterms:created>
  <dcterms:modified xsi:type="dcterms:W3CDTF">2015-05-08T00:57:49Z</dcterms:modified>
</cp:coreProperties>
</file>