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83" r:id="rId12"/>
    <p:sldId id="272" r:id="rId13"/>
    <p:sldId id="294" r:id="rId14"/>
    <p:sldId id="293" r:id="rId15"/>
    <p:sldId id="292" r:id="rId16"/>
    <p:sldId id="281" r:id="rId17"/>
    <p:sldId id="295" r:id="rId18"/>
    <p:sldId id="296" r:id="rId19"/>
    <p:sldId id="298" r:id="rId20"/>
    <p:sldId id="297" r:id="rId21"/>
    <p:sldId id="284" r:id="rId22"/>
    <p:sldId id="285" r:id="rId23"/>
    <p:sldId id="299" r:id="rId24"/>
    <p:sldId id="286" r:id="rId25"/>
    <p:sldId id="287" r:id="rId26"/>
    <p:sldId id="288" r:id="rId27"/>
    <p:sldId id="289" r:id="rId28"/>
    <p:sldId id="290" r:id="rId29"/>
    <p:sldId id="291" r:id="rId30"/>
    <p:sldId id="300" r:id="rId31"/>
    <p:sldId id="301" r:id="rId32"/>
    <p:sldId id="324" r:id="rId33"/>
    <p:sldId id="305" r:id="rId34"/>
    <p:sldId id="322" r:id="rId35"/>
    <p:sldId id="321" r:id="rId36"/>
    <p:sldId id="304" r:id="rId37"/>
    <p:sldId id="306" r:id="rId38"/>
    <p:sldId id="325" r:id="rId39"/>
    <p:sldId id="307" r:id="rId40"/>
    <p:sldId id="308" r:id="rId41"/>
    <p:sldId id="309" r:id="rId42"/>
    <p:sldId id="311" r:id="rId43"/>
    <p:sldId id="312" r:id="rId44"/>
    <p:sldId id="323" r:id="rId45"/>
    <p:sldId id="313" r:id="rId46"/>
    <p:sldId id="314" r:id="rId47"/>
    <p:sldId id="315" r:id="rId48"/>
    <p:sldId id="316" r:id="rId49"/>
    <p:sldId id="326" r:id="rId50"/>
    <p:sldId id="317" r:id="rId51"/>
    <p:sldId id="318" r:id="rId52"/>
    <p:sldId id="319" r:id="rId53"/>
    <p:sldId id="320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247F0-F94F-AA45-8170-E0F2ACB09826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54D51-93BD-9548-AAEF-B3F462A2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0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02ED0-DC73-164C-946D-358A8655320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70543-0546-F740-ACBC-59E0D368961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68F01-1C46-0449-8707-3354608A2B5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8BF7C-ED1D-0445-AE1A-5E6EC5B0539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6FF893-8AB2-A249-87DF-547C176F793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EA6DE-2D31-2B4F-934E-4BACA7002138}" type="slidenum">
              <a:rPr lang="en-US"/>
              <a:pPr/>
              <a:t>32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DF41A-0CC0-174E-B111-EC5368C29EB4}" type="slidenum">
              <a:rPr lang="en-US"/>
              <a:pPr/>
              <a:t>38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5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D101-4A3F-F84C-9D1D-6ECBD641F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6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D417-03CE-274C-889C-35EEE3C56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9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C38E-2EDA-284E-A436-684292925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4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4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88F5D-3888-AB41-AC4D-BE0E77A53DAD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D677-1767-5640-9EFC-100DFDBA6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0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2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1820-1848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415" y="3886200"/>
            <a:ext cx="8323507" cy="1752600"/>
          </a:xfrm>
        </p:spPr>
        <p:txBody>
          <a:bodyPr/>
          <a:lstStyle/>
          <a:p>
            <a:r>
              <a:rPr lang="en-US" dirty="0" smtClean="0"/>
              <a:t>Nationalism Pride to Sectional Disaster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1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5B5249"/>
                </a:solidFill>
                <a:latin typeface="Times New Roman" charset="0"/>
              </a:rPr>
              <a:t>Judicial Nationalism Marshall Court</a:t>
            </a:r>
            <a:endParaRPr lang="en-US" dirty="0">
              <a:solidFill>
                <a:srgbClr val="5B5249"/>
              </a:solidFill>
              <a:latin typeface="Times New Roman" charset="0"/>
            </a:endParaRPr>
          </a:p>
        </p:txBody>
      </p:sp>
      <p:graphicFrame>
        <p:nvGraphicFramePr>
          <p:cNvPr id="27708" name="Group 60"/>
          <p:cNvGraphicFramePr>
            <a:graphicFrameLocks noGrp="1"/>
          </p:cNvGraphicFramePr>
          <p:nvPr>
            <p:ph sz="half" idx="2"/>
          </p:nvPr>
        </p:nvGraphicFramePr>
        <p:xfrm>
          <a:off x="685800" y="1905000"/>
          <a:ext cx="8077200" cy="4114800"/>
        </p:xfrm>
        <a:graphic>
          <a:graphicData uri="http://schemas.openxmlformats.org/drawingml/2006/table">
            <a:tbl>
              <a:tblPr/>
              <a:tblGrid>
                <a:gridCol w="2819400"/>
                <a:gridCol w="5257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Fletcher v. Peck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States cannot override contracts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Marbury v. Madison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Judicial Review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McCulloch v. Maryland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National bank is constitutional.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Upholds 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“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loose construction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5B5249"/>
                        </a:solidFill>
                        <a:effectLst/>
                        <a:latin typeface="Book Antiqu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Dartmouth v. Woodward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Upholds contracts against state actions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Cohens v. Virginia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Judicial review applies to state court decisions as well…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Gibbons v. Ogden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Only federal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gov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t can regulate interstate trade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56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Times New Roman" charset="0"/>
              </a:rPr>
              <a:t>Federal Governments Power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Gibbons v. Ogden-1824</a:t>
            </a:r>
          </a:p>
          <a:p>
            <a:pPr lvl="1" eaLnBrk="1" hangingPunct="1"/>
            <a:r>
              <a:rPr lang="en-US" b="1">
                <a:latin typeface="Times New Roman" charset="0"/>
              </a:rPr>
              <a:t>federal gov</a:t>
            </a:r>
            <a:r>
              <a:rPr lang="ja-JP" altLang="en-US" b="1">
                <a:latin typeface="Times New Roman" charset="0"/>
              </a:rPr>
              <a:t>’</a:t>
            </a:r>
            <a:r>
              <a:rPr lang="en-US" altLang="ja-JP" b="1">
                <a:latin typeface="Times New Roman" charset="0"/>
              </a:rPr>
              <a:t>t regulates interstate commerce.</a:t>
            </a:r>
          </a:p>
          <a:p>
            <a:pPr eaLnBrk="1" hangingPunct="1"/>
            <a:r>
              <a:rPr lang="en-US" b="1">
                <a:latin typeface="Times New Roman" charset="0"/>
              </a:rPr>
              <a:t>McCulloch v. Maryland-1819</a:t>
            </a:r>
          </a:p>
          <a:p>
            <a:pPr lvl="1" eaLnBrk="1" hangingPunct="1"/>
            <a:r>
              <a:rPr lang="en-US" b="1">
                <a:latin typeface="Times New Roman" charset="0"/>
              </a:rPr>
              <a:t>state can</a:t>
            </a:r>
            <a:r>
              <a:rPr lang="ja-JP" altLang="en-US" b="1">
                <a:latin typeface="Times New Roman" charset="0"/>
              </a:rPr>
              <a:t>’</a:t>
            </a:r>
            <a:r>
              <a:rPr lang="en-US" altLang="ja-JP" b="1">
                <a:latin typeface="Times New Roman" charset="0"/>
              </a:rPr>
              <a:t>t tax federal bank.</a:t>
            </a:r>
          </a:p>
          <a:p>
            <a:pPr lvl="2" eaLnBrk="1" hangingPunct="1"/>
            <a:r>
              <a:rPr lang="en-US" b="1">
                <a:latin typeface="Times New Roman" charset="0"/>
              </a:rPr>
              <a:t>  Both cases ruled on by </a:t>
            </a:r>
            <a:r>
              <a:rPr lang="en-US" b="1" i="1" u="sng">
                <a:latin typeface="Times New Roman" charset="0"/>
              </a:rPr>
              <a:t>Chief Justice</a:t>
            </a:r>
            <a:r>
              <a:rPr lang="en-US" b="1">
                <a:latin typeface="Times New Roman" charset="0"/>
              </a:rPr>
              <a:t> John Marshall (nationalist).</a:t>
            </a:r>
          </a:p>
        </p:txBody>
      </p:sp>
    </p:spTree>
    <p:extLst>
      <p:ext uri="{BB962C8B-B14F-4D97-AF65-F5344CB8AC3E}">
        <p14:creationId xmlns:p14="http://schemas.microsoft.com/office/powerpoint/2010/main" val="21736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Diplomatic Nationalism  </a:t>
            </a:r>
            <a:endParaRPr lang="en-US" dirty="0">
              <a:latin typeface="Times New Roman" charset="0"/>
            </a:endParaRP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 Monroe Doctrine  </a:t>
            </a:r>
          </a:p>
          <a:p>
            <a:pPr lvl="1"/>
            <a:r>
              <a:rPr lang="en-US" dirty="0" smtClean="0">
                <a:latin typeface="Times New Roman" charset="0"/>
              </a:rPr>
              <a:t>Warns Europe to stay out of Western Hemisphere</a:t>
            </a:r>
          </a:p>
          <a:p>
            <a:pPr marL="457200" lvl="1" indent="0">
              <a:buNone/>
            </a:pPr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Transcontinental Treaty </a:t>
            </a:r>
          </a:p>
          <a:p>
            <a:pPr lvl="1"/>
            <a:r>
              <a:rPr lang="en-US" dirty="0" smtClean="0">
                <a:latin typeface="Times New Roman" charset="0"/>
              </a:rPr>
              <a:t>Spain cedes all of Florida</a:t>
            </a:r>
          </a:p>
          <a:p>
            <a:pPr lvl="2"/>
            <a:r>
              <a:rPr lang="en-US" dirty="0" smtClean="0">
                <a:latin typeface="Times New Roman" charset="0"/>
              </a:rPr>
              <a:t>Andy Jackson first governor  </a:t>
            </a:r>
          </a:p>
          <a:p>
            <a:pPr marL="0" indent="0">
              <a:buNone/>
            </a:pPr>
            <a:endParaRPr lang="en-US" dirty="0">
              <a:latin typeface="Times New Roman" charset="0"/>
            </a:endParaRPr>
          </a:p>
          <a:p>
            <a:pPr lvl="1"/>
            <a:endParaRPr lang="en-US" dirty="0">
              <a:latin typeface="Times New Roman" charset="0"/>
            </a:endParaRPr>
          </a:p>
          <a:p>
            <a:endParaRPr lang="en-US" dirty="0">
              <a:latin typeface="Times New Roman" charset="0"/>
            </a:endParaRPr>
          </a:p>
        </p:txBody>
      </p:sp>
      <p:pic>
        <p:nvPicPr>
          <p:cNvPr id="4" name="Picture 3" descr="A:\monroe doctr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89" y="3041500"/>
            <a:ext cx="3626411" cy="291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9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Geographic Nationalism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75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charset="0"/>
                <a:cs typeface="+mj-cs"/>
              </a:rPr>
              <a:t>Post-war treaties…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charset="0"/>
                <a:cs typeface="+mn-cs"/>
              </a:rPr>
              <a:t>Re-establish trade with the British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 smtClean="0">
                <a:solidFill>
                  <a:srgbClr val="FF0000"/>
                </a:solidFill>
                <a:latin typeface="Comic Sans MS" charset="0"/>
              </a:rPr>
              <a:t>Flooded market with cheap stuff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charset="0"/>
                <a:cs typeface="+mn-cs"/>
              </a:rPr>
              <a:t>1817 Rush-</a:t>
            </a:r>
            <a:r>
              <a:rPr lang="en-US" dirty="0" err="1" smtClean="0">
                <a:latin typeface="Comic Sans MS" charset="0"/>
                <a:cs typeface="+mn-cs"/>
              </a:rPr>
              <a:t>Bagot</a:t>
            </a:r>
            <a:r>
              <a:rPr lang="en-US" dirty="0" smtClean="0">
                <a:latin typeface="Comic Sans MS" charset="0"/>
                <a:cs typeface="+mn-cs"/>
              </a:rPr>
              <a:t> Agreement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Ends Naval Armaments on Great Lakes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charset="0"/>
                <a:cs typeface="+mn-cs"/>
              </a:rPr>
              <a:t>Convention of 1818 line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49</a:t>
            </a:r>
            <a:r>
              <a:rPr lang="en-US" baseline="30000" dirty="0" smtClean="0">
                <a:solidFill>
                  <a:srgbClr val="FF0000"/>
                </a:solidFill>
                <a:latin typeface="Comic Sans MS" charset="0"/>
              </a:rPr>
              <a:t>th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 parallel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charset="0"/>
                <a:cs typeface="+mn-cs"/>
              </a:rPr>
              <a:t>Joint occupation of Oregon Territory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We will win that one later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mic Sans MS" charset="0"/>
                <a:cs typeface="+mn-cs"/>
              </a:rPr>
              <a:t>Adams-</a:t>
            </a:r>
            <a:r>
              <a:rPr lang="en-US" dirty="0" err="1" smtClean="0">
                <a:latin typeface="Comic Sans MS" charset="0"/>
                <a:cs typeface="+mn-cs"/>
              </a:rPr>
              <a:t>Onis</a:t>
            </a:r>
            <a:r>
              <a:rPr lang="en-US" dirty="0" smtClean="0">
                <a:latin typeface="Comic Sans MS" charset="0"/>
                <a:cs typeface="+mn-cs"/>
              </a:rPr>
              <a:t> Treaty, 1819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Whats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 our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whats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</a:rPr>
              <a:t>Spains</a:t>
            </a:r>
            <a:endParaRPr lang="en-US" dirty="0" smtClean="0">
              <a:solidFill>
                <a:srgbClr val="FF0000"/>
              </a:solidFill>
              <a:latin typeface="Comic Sans MS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Comic Sans MS" charset="0"/>
              <a:cs typeface="+mn-cs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Comic Sans MS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62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Map: Boundary Changes, 1803-18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20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Times New Roman" charset="0"/>
              </a:rPr>
              <a:t>Westward Expansion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charset="0"/>
              </a:rPr>
              <a:t>Factors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Push-forced to leave because of population explosion, competition for jobs, and resources.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</a:rPr>
              <a:t>Pull-attracted by free land and opportunities for growth.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9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latin typeface="Comic Sans MS" charset="0"/>
                <a:cs typeface="+mn-cs"/>
              </a:rPr>
              <a:t>The Missouri Question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Comic Sans MS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omic Sans MS" charset="0"/>
                <a:cs typeface="+mn-cs"/>
              </a:rPr>
              <a:t>Background:</a:t>
            </a:r>
            <a:endParaRPr lang="en-US" dirty="0" smtClean="0">
              <a:latin typeface="Comic Sans MS" charset="0"/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1818 there were 22 states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11 slaveholding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11 free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1819 Missouri applied for statehood as a slaveholding state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Congress debated…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Tallmadge Amendment</a:t>
            </a:r>
          </a:p>
          <a:p>
            <a:pPr lvl="3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Gradual elimination of slavery in Missouri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1820 the debate continues…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latin typeface="Comic Sans MS" charset="0"/>
              </a:rPr>
              <a:t>Henry Clay offers a compromise</a:t>
            </a:r>
          </a:p>
        </p:txBody>
      </p:sp>
    </p:spTree>
    <p:extLst>
      <p:ext uri="{BB962C8B-B14F-4D97-AF65-F5344CB8AC3E}">
        <p14:creationId xmlns:p14="http://schemas.microsoft.com/office/powerpoint/2010/main" val="1611604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Comic Sans MS" charset="0"/>
                <a:cs typeface="+mj-cs"/>
              </a:rPr>
              <a:t>Missouri Compromise of 1820</a:t>
            </a:r>
            <a:br>
              <a:rPr lang="en-US" sz="4000" smtClean="0">
                <a:latin typeface="Comic Sans MS" charset="0"/>
                <a:cs typeface="+mj-cs"/>
              </a:rPr>
            </a:br>
            <a:r>
              <a:rPr lang="en-US" sz="2400" i="1" smtClean="0">
                <a:latin typeface="Comic Sans MS" charset="0"/>
                <a:cs typeface="+mj-cs"/>
              </a:rPr>
              <a:t>Proposed by Henry Clay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smtClean="0">
                <a:latin typeface="Comic Sans MS" charset="0"/>
                <a:cs typeface="+mn-cs"/>
              </a:rPr>
              <a:t>Missouri admitted as a slave state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smtClean="0">
                <a:latin typeface="Comic Sans MS" charset="0"/>
                <a:cs typeface="+mn-cs"/>
              </a:rPr>
              <a:t>Maine admitted as a free state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smtClean="0">
                <a:latin typeface="Comic Sans MS" charset="0"/>
                <a:cs typeface="+mn-cs"/>
              </a:rPr>
              <a:t>36</a:t>
            </a:r>
            <a:r>
              <a:rPr lang="en-US" sz="2000" b="1" baseline="56000" smtClean="0">
                <a:latin typeface="Comic Sans MS" charset="0"/>
                <a:cs typeface="+mn-cs"/>
              </a:rPr>
              <a:t>o</a:t>
            </a:r>
            <a:r>
              <a:rPr lang="en-US" sz="2400" smtClean="0">
                <a:latin typeface="Comic Sans MS" charset="0"/>
                <a:cs typeface="+mn-cs"/>
              </a:rPr>
              <a:t> 30</a:t>
            </a:r>
            <a:r>
              <a:rPr lang="ja-JP" altLang="en-US" sz="2400" smtClean="0">
                <a:latin typeface="Arial"/>
                <a:cs typeface="+mn-cs"/>
              </a:rPr>
              <a:t>’</a:t>
            </a:r>
            <a:r>
              <a:rPr lang="en-US" sz="2400" smtClean="0">
                <a:latin typeface="Comic Sans MS" charset="0"/>
                <a:cs typeface="+mn-cs"/>
              </a:rPr>
              <a:t> line is established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2400" smtClean="0">
              <a:latin typeface="Comic Sans MS" charset="0"/>
              <a:cs typeface="+mn-cs"/>
            </a:endParaRPr>
          </a:p>
          <a:p>
            <a:pPr marL="457200" indent="-457200" eaLnBrk="1" hangingPunct="1">
              <a:defRPr/>
            </a:pPr>
            <a:r>
              <a:rPr lang="en-US" sz="2400" smtClean="0">
                <a:latin typeface="Comic Sans MS" charset="0"/>
                <a:cs typeface="+mn-cs"/>
              </a:rPr>
              <a:t>This pushes the issue of slavery back to the state level…</a:t>
            </a:r>
          </a:p>
        </p:txBody>
      </p:sp>
      <p:pic>
        <p:nvPicPr>
          <p:cNvPr id="20484" name="Picture 4" descr="mocompromis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93913"/>
            <a:ext cx="4495800" cy="3211512"/>
          </a:xfrm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7432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0000"/>
                </a:solidFill>
                <a:cs typeface="+mn-cs"/>
              </a:rPr>
              <a:t>1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114800" y="2057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0000"/>
                </a:solidFill>
                <a:cs typeface="+mn-cs"/>
              </a:rPr>
              <a:t>2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1336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FF0000"/>
                </a:solidFill>
                <a:cs typeface="+mn-cs"/>
              </a:rPr>
              <a:t>3</a:t>
            </a:r>
          </a:p>
        </p:txBody>
      </p:sp>
      <p:sp>
        <p:nvSpPr>
          <p:cNvPr id="20492" name="Freeform 12"/>
          <p:cNvSpPr>
            <a:spLocks/>
          </p:cNvSpPr>
          <p:nvPr/>
        </p:nvSpPr>
        <p:spPr bwMode="auto">
          <a:xfrm>
            <a:off x="2133600" y="3733800"/>
            <a:ext cx="457200" cy="76200"/>
          </a:xfrm>
          <a:custGeom>
            <a:avLst/>
            <a:gdLst>
              <a:gd name="T0" fmla="*/ 192 w 192"/>
              <a:gd name="T1" fmla="*/ 0 h 1"/>
              <a:gd name="T2" fmla="*/ 96 w 192"/>
              <a:gd name="T3" fmla="*/ 0 h 1"/>
              <a:gd name="T4" fmla="*/ 0 w 19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1">
                <a:moveTo>
                  <a:pt x="192" y="0"/>
                </a:moveTo>
                <a:cubicBezTo>
                  <a:pt x="160" y="0"/>
                  <a:pt x="128" y="0"/>
                  <a:pt x="96" y="0"/>
                </a:cubicBezTo>
                <a:cubicBezTo>
                  <a:pt x="64" y="0"/>
                  <a:pt x="32" y="0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563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20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4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04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5" grpId="0"/>
      <p:bldP spid="20486" grpId="0"/>
      <p:bldP spid="204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1212"/>
            <a:ext cx="8229600" cy="567495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 And be it further enacted. That in all that territory ceded by France to the United States, under the name of Louisiana, which </a:t>
            </a:r>
            <a:r>
              <a:rPr lang="en-US" dirty="0" smtClean="0">
                <a:solidFill>
                  <a:srgbClr val="FF0000"/>
                </a:solidFill>
              </a:rPr>
              <a:t>lies north of thirty-six degrees and thirty minutes north latitude</a:t>
            </a:r>
            <a:r>
              <a:rPr lang="en-US" dirty="0" smtClean="0"/>
              <a:t>, not included within the limits of the state, contemplated by this act, </a:t>
            </a:r>
            <a:r>
              <a:rPr lang="en-US" dirty="0" smtClean="0">
                <a:solidFill>
                  <a:srgbClr val="FF0000"/>
                </a:solidFill>
              </a:rPr>
              <a:t>slavery and involuntary servitude</a:t>
            </a:r>
            <a:r>
              <a:rPr lang="en-US" dirty="0" smtClean="0"/>
              <a:t>, otherwise than in the punishment of crimes, whereof the parties shall have been duly convicted, shall be, and is hereby, </a:t>
            </a:r>
            <a:r>
              <a:rPr lang="en-US" dirty="0" smtClean="0">
                <a:solidFill>
                  <a:srgbClr val="FF0000"/>
                </a:solidFill>
              </a:rPr>
              <a:t>forever prohibited:</a:t>
            </a:r>
            <a:r>
              <a:rPr lang="en-US" dirty="0" smtClean="0"/>
              <a:t> Provided always, That any person escaping into the same, from whom </a:t>
            </a:r>
            <a:r>
              <a:rPr lang="en-US" dirty="0" err="1" smtClean="0"/>
              <a:t>labour</a:t>
            </a:r>
            <a:r>
              <a:rPr lang="en-US" dirty="0" smtClean="0"/>
              <a:t> or service is lawfully claimed, in any state or territory of the United States, such fugitive may be lawfully reclaimed and conveyed to the person claiming his or her </a:t>
            </a:r>
            <a:r>
              <a:rPr lang="en-US" dirty="0" err="1" smtClean="0"/>
              <a:t>labour</a:t>
            </a:r>
            <a:r>
              <a:rPr lang="en-US" dirty="0" smtClean="0"/>
              <a:t> or service as aforesaid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166842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22605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Nationalism (n.) – </a:t>
            </a:r>
            <a:r>
              <a:rPr lang="en-US" sz="2800" i="1" dirty="0" smtClean="0"/>
              <a:t>loyalty or devotion to a nation, especially an attitude, feeling, or belief characterized by a sense of national consciousness;  an exaltation of one nation above all others, and an emphasis on loyalty to and promotion of national culture and interests as opposed to subordinate areas or other nations.</a:t>
            </a:r>
          </a:p>
          <a:p>
            <a:pPr marL="0" indent="0">
              <a:buFont typeface="Wingdings" charset="0"/>
              <a:buNone/>
              <a:defRPr/>
            </a:pPr>
            <a:endParaRPr lang="en-US" sz="2800" i="1" dirty="0" smtClean="0"/>
          </a:p>
          <a:p>
            <a:pPr>
              <a:defRPr/>
            </a:pPr>
            <a:r>
              <a:rPr lang="en-US" sz="2800" dirty="0" smtClean="0"/>
              <a:t>Sectionalism (n.) – </a:t>
            </a:r>
            <a:r>
              <a:rPr lang="en-US" sz="2800" i="1" dirty="0" smtClean="0"/>
              <a:t>devotion to one</a:t>
            </a:r>
            <a:r>
              <a:rPr lang="ja-JP" altLang="en-US" sz="2800" i="1" dirty="0" smtClean="0">
                <a:latin typeface="Arial"/>
              </a:rPr>
              <a:t>’</a:t>
            </a:r>
            <a:r>
              <a:rPr lang="en-US" sz="2800" i="1" dirty="0" smtClean="0"/>
              <a:t>s region;  holding the interests of a region over the interests of the whole nation.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8842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Map: Boundary Changes, 1803-18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050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Andrew Jackson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Big Issues</a:t>
            </a:r>
            <a:endParaRPr lang="en-US">
              <a:latin typeface="Times New Roman" charset="0"/>
            </a:endParaRP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Domestic</a:t>
            </a:r>
          </a:p>
          <a:p>
            <a:pPr lvl="1"/>
            <a:r>
              <a:rPr lang="en-US">
                <a:latin typeface="Times New Roman" charset="0"/>
              </a:rPr>
              <a:t>Politics</a:t>
            </a:r>
          </a:p>
          <a:p>
            <a:pPr lvl="1"/>
            <a:r>
              <a:rPr lang="en-US">
                <a:latin typeface="Times New Roman" charset="0"/>
              </a:rPr>
              <a:t>Native Americans</a:t>
            </a:r>
          </a:p>
          <a:p>
            <a:pPr lvl="1"/>
            <a:r>
              <a:rPr lang="en-US">
                <a:latin typeface="Times New Roman" charset="0"/>
              </a:rPr>
              <a:t>States Rights and the Tariff</a:t>
            </a:r>
          </a:p>
          <a:p>
            <a:pPr lvl="1"/>
            <a:r>
              <a:rPr lang="en-US">
                <a:latin typeface="Times New Roman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09965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>
                <a:latin typeface="Times New Roman" charset="0"/>
              </a:rPr>
              <a:t>Politics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5943600" cy="5257800"/>
          </a:xfrm>
        </p:spPr>
        <p:txBody>
          <a:bodyPr/>
          <a:lstStyle/>
          <a:p>
            <a:pPr eaLnBrk="1" hangingPunct="1"/>
            <a:r>
              <a:rPr lang="en-US" sz="2400" b="1">
                <a:latin typeface="Times New Roman" charset="0"/>
              </a:rPr>
              <a:t>Lost 1824 Election-</a:t>
            </a:r>
            <a:r>
              <a:rPr lang="ja-JP" altLang="en-US" sz="2400" b="1">
                <a:latin typeface="Times New Roman" charset="0"/>
              </a:rPr>
              <a:t>”</a:t>
            </a:r>
            <a:r>
              <a:rPr lang="en-US" altLang="ja-JP" sz="2400" b="1">
                <a:latin typeface="Times New Roman" charset="0"/>
              </a:rPr>
              <a:t>Corrupt Bargain</a:t>
            </a:r>
            <a:r>
              <a:rPr lang="ja-JP" altLang="en-US" sz="2400" b="1">
                <a:latin typeface="Times New Roman" charset="0"/>
              </a:rPr>
              <a:t>”</a:t>
            </a:r>
            <a:endParaRPr lang="en-US" altLang="ja-JP" sz="2400" b="1">
              <a:latin typeface="Times New Roman" charset="0"/>
            </a:endParaRPr>
          </a:p>
          <a:p>
            <a:pPr lvl="1" eaLnBrk="1" hangingPunct="1"/>
            <a:r>
              <a:rPr lang="en-US" sz="2400" b="1">
                <a:latin typeface="Times New Roman" charset="0"/>
              </a:rPr>
              <a:t>Henry Clay dropped out of race to get support for American System.</a:t>
            </a:r>
          </a:p>
          <a:p>
            <a:pPr lvl="1" eaLnBrk="1" hangingPunct="1"/>
            <a:r>
              <a:rPr lang="en-US" sz="2400" b="1">
                <a:latin typeface="Times New Roman" charset="0"/>
              </a:rPr>
              <a:t>John Q. Adams wins </a:t>
            </a:r>
          </a:p>
          <a:p>
            <a:pPr lvl="1" eaLnBrk="1" hangingPunct="1">
              <a:buFont typeface="Wingdings" charset="0"/>
              <a:buNone/>
            </a:pPr>
            <a:endParaRPr lang="en-US" sz="2400" b="1">
              <a:latin typeface="Times New Roman" charset="0"/>
            </a:endParaRPr>
          </a:p>
          <a:p>
            <a:pPr eaLnBrk="1" hangingPunct="1"/>
            <a:r>
              <a:rPr lang="en-US" sz="2400" b="1">
                <a:latin typeface="Times New Roman" charset="0"/>
              </a:rPr>
              <a:t>1828 Campaign-appeal to common folk: </a:t>
            </a:r>
            <a:r>
              <a:rPr lang="ja-JP" altLang="en-US" sz="2400" b="1">
                <a:latin typeface="Times New Roman" charset="0"/>
              </a:rPr>
              <a:t>“</a:t>
            </a:r>
            <a:r>
              <a:rPr lang="en-US" altLang="ja-JP" sz="2400" b="1">
                <a:latin typeface="Times New Roman" charset="0"/>
              </a:rPr>
              <a:t>Old Hickory</a:t>
            </a:r>
            <a:r>
              <a:rPr lang="ja-JP" altLang="en-US" sz="2400" b="1">
                <a:latin typeface="Times New Roman" charset="0"/>
              </a:rPr>
              <a:t>”</a:t>
            </a:r>
            <a:endParaRPr lang="en-US" altLang="ja-JP" sz="2400" b="1">
              <a:latin typeface="Times New Roman" charset="0"/>
            </a:endParaRPr>
          </a:p>
          <a:p>
            <a:pPr lvl="1" eaLnBrk="1" hangingPunct="1"/>
            <a:r>
              <a:rPr lang="en-US" sz="2400" b="1">
                <a:latin typeface="Times New Roman" charset="0"/>
              </a:rPr>
              <a:t>Practiced Spoils system or patronage;</a:t>
            </a:r>
          </a:p>
          <a:p>
            <a:pPr lvl="2" eaLnBrk="1" hangingPunct="1"/>
            <a:r>
              <a:rPr lang="en-US" b="1">
                <a:latin typeface="Times New Roman" charset="0"/>
              </a:rPr>
              <a:t>reward jobs to friends.</a:t>
            </a:r>
          </a:p>
        </p:txBody>
      </p:sp>
      <p:pic>
        <p:nvPicPr>
          <p:cNvPr id="19460" name="Picture 4" descr="A:\JACK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819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1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 u="sng">
                <a:latin typeface="Comic Sans MS" charset="0"/>
                <a:cs typeface="Arial" charset="0"/>
              </a:rPr>
              <a:t>Election of 1824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533400"/>
            <a:ext cx="4114800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</a:rPr>
              <a:t>-no winner of electoral college</a:t>
            </a: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</a:rPr>
              <a:t>-John Q. Adams chosen over Jackson as President</a:t>
            </a: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</a:rPr>
              <a:t>-Called </a:t>
            </a:r>
            <a:r>
              <a:rPr lang="en-US" sz="2000" b="1" i="1" u="sng" dirty="0" smtClean="0">
                <a:latin typeface="Comic Sans MS" charset="0"/>
              </a:rPr>
              <a:t>corrupt bargain</a:t>
            </a:r>
            <a:r>
              <a:rPr lang="en-US" sz="2000" dirty="0" smtClean="0">
                <a:latin typeface="Comic Sans MS" charset="0"/>
              </a:rPr>
              <a:t> because Jackson had most votes</a:t>
            </a: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 smtClean="0"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Comic Sans MS" charset="0"/>
              </a:rPr>
              <a:t>-Jackson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>
                <a:latin typeface="Comic Sans MS" charset="0"/>
              </a:rPr>
              <a:t>s supporters formed Democratic Party and opposed Adams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>
                <a:latin typeface="Comic Sans MS" charset="0"/>
              </a:rPr>
              <a:t> policies</a:t>
            </a:r>
          </a:p>
        </p:txBody>
      </p:sp>
      <p:pic>
        <p:nvPicPr>
          <p:cNvPr id="4101" name="Picture 8" descr="1824 Electoral V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648200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6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Times New Roman" charset="0"/>
              </a:rPr>
              <a:t>Native Americans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charset="0"/>
              </a:rPr>
              <a:t>Indian Removal Act 1830</a:t>
            </a:r>
          </a:p>
          <a:p>
            <a:pPr lvl="1" eaLnBrk="1" hangingPunct="1"/>
            <a:r>
              <a:rPr lang="en-US" b="1">
                <a:latin typeface="Times New Roman" charset="0"/>
              </a:rPr>
              <a:t>Assimilation </a:t>
            </a:r>
            <a:r>
              <a:rPr lang="en-US" b="1" i="1" u="sng">
                <a:latin typeface="Times New Roman" charset="0"/>
              </a:rPr>
              <a:t>failed</a:t>
            </a:r>
          </a:p>
          <a:p>
            <a:pPr lvl="2" eaLnBrk="1" hangingPunct="1"/>
            <a:r>
              <a:rPr lang="en-US" b="1">
                <a:latin typeface="Times New Roman" charset="0"/>
              </a:rPr>
              <a:t>trying to blend Indians into Whitey</a:t>
            </a:r>
            <a:r>
              <a:rPr lang="ja-JP" altLang="en-US" b="1">
                <a:latin typeface="Times New Roman" charset="0"/>
              </a:rPr>
              <a:t>’</a:t>
            </a:r>
            <a:r>
              <a:rPr lang="en-US" altLang="ja-JP" b="1">
                <a:latin typeface="Times New Roman" charset="0"/>
              </a:rPr>
              <a:t>s society.</a:t>
            </a:r>
          </a:p>
          <a:p>
            <a:pPr lvl="1" eaLnBrk="1" hangingPunct="1"/>
            <a:r>
              <a:rPr lang="en-US" b="1">
                <a:latin typeface="Times New Roman" charset="0"/>
              </a:rPr>
              <a:t>Displacement </a:t>
            </a:r>
            <a:r>
              <a:rPr lang="en-US" b="1" i="1" u="sng">
                <a:latin typeface="Times New Roman" charset="0"/>
              </a:rPr>
              <a:t>wins</a:t>
            </a:r>
          </a:p>
          <a:p>
            <a:pPr lvl="2" eaLnBrk="1" hangingPunct="1"/>
            <a:r>
              <a:rPr lang="en-US" b="1">
                <a:latin typeface="Times New Roman" charset="0"/>
              </a:rPr>
              <a:t>Remove them from the land </a:t>
            </a:r>
          </a:p>
          <a:p>
            <a:pPr lvl="2" eaLnBrk="1" hangingPunct="1"/>
            <a:r>
              <a:rPr lang="en-US" b="1">
                <a:latin typeface="Times New Roman" charset="0"/>
              </a:rPr>
              <a:t>Trail of tears</a:t>
            </a:r>
          </a:p>
          <a:p>
            <a:pPr eaLnBrk="1" hangingPunct="1"/>
            <a:r>
              <a:rPr lang="en-US" b="1">
                <a:latin typeface="Times New Roman" charset="0"/>
              </a:rPr>
              <a:t>Worcester v. Georgia 1832</a:t>
            </a:r>
          </a:p>
          <a:p>
            <a:pPr lvl="1" eaLnBrk="1" hangingPunct="1"/>
            <a:r>
              <a:rPr lang="en-US" b="1">
                <a:latin typeface="Times New Roman" charset="0"/>
              </a:rPr>
              <a:t>Court ruled in favor of the Cherokee</a:t>
            </a:r>
          </a:p>
          <a:p>
            <a:pPr lvl="2" eaLnBrk="1" hangingPunct="1"/>
            <a:r>
              <a:rPr lang="en-US" b="1">
                <a:latin typeface="Times New Roman" charset="0"/>
              </a:rPr>
              <a:t>Jackson ignores the ruling 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4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sz="4000" b="1">
                <a:latin typeface="Times New Roman" charset="0"/>
              </a:rPr>
              <a:t>State</a:t>
            </a:r>
            <a:r>
              <a:rPr lang="ja-JP" altLang="en-US" sz="4000" b="1">
                <a:latin typeface="Times New Roman" charset="0"/>
              </a:rPr>
              <a:t>’</a:t>
            </a:r>
            <a:r>
              <a:rPr lang="en-US" altLang="ja-JP" sz="4000" b="1">
                <a:latin typeface="Times New Roman" charset="0"/>
              </a:rPr>
              <a:t>s Rights and the Tariff </a:t>
            </a:r>
            <a:endParaRPr lang="en-US" sz="4000" b="1">
              <a:latin typeface="Times New Roman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5867400" cy="4876800"/>
          </a:xfrm>
        </p:spPr>
        <p:txBody>
          <a:bodyPr/>
          <a:lstStyle/>
          <a:p>
            <a:pPr eaLnBrk="1" hangingPunct="1"/>
            <a:r>
              <a:rPr lang="en-US" sz="2900" b="1">
                <a:latin typeface="Times New Roman" charset="0"/>
              </a:rPr>
              <a:t>Brits angry about War of 1812-flood US with cheap goods.</a:t>
            </a:r>
          </a:p>
          <a:p>
            <a:pPr lvl="1" eaLnBrk="1" hangingPunct="1"/>
            <a:r>
              <a:rPr lang="en-US" sz="2600" b="1">
                <a:latin typeface="Times New Roman" charset="0"/>
              </a:rPr>
              <a:t>Congress passes tariff and increased twice.</a:t>
            </a:r>
          </a:p>
          <a:p>
            <a:pPr lvl="1" eaLnBrk="1" hangingPunct="1"/>
            <a:r>
              <a:rPr lang="en-US" sz="2600" b="1">
                <a:latin typeface="Times New Roman" charset="0"/>
              </a:rPr>
              <a:t>HURTS SOUTHERNERS</a:t>
            </a:r>
          </a:p>
          <a:p>
            <a:pPr eaLnBrk="1" hangingPunct="1"/>
            <a:r>
              <a:rPr lang="en-US" sz="3000" b="1">
                <a:latin typeface="Times New Roman" charset="0"/>
              </a:rPr>
              <a:t>John C. Calhoun of South Carolina called it the </a:t>
            </a:r>
            <a:r>
              <a:rPr lang="en-US" sz="3000" b="1" i="1" u="sng">
                <a:latin typeface="Times New Roman" charset="0"/>
              </a:rPr>
              <a:t>Tariff of Abominations 1828.</a:t>
            </a:r>
          </a:p>
          <a:p>
            <a:pPr lvl="1" eaLnBrk="1" hangingPunct="1"/>
            <a:r>
              <a:rPr lang="en-US" sz="2600" b="1">
                <a:latin typeface="Times New Roman" charset="0"/>
              </a:rPr>
              <a:t>Calhoun devised </a:t>
            </a:r>
            <a:r>
              <a:rPr lang="en-US" sz="2600" b="1" i="1">
                <a:latin typeface="Times New Roman" charset="0"/>
              </a:rPr>
              <a:t>nullification</a:t>
            </a:r>
            <a:r>
              <a:rPr lang="en-US" sz="2600" b="1">
                <a:latin typeface="Times New Roman" charset="0"/>
              </a:rPr>
              <a:t> theory-void federal law.</a:t>
            </a:r>
          </a:p>
        </p:txBody>
      </p:sp>
      <p:pic>
        <p:nvPicPr>
          <p:cNvPr id="94211" name="Picture 4" descr="A:\john_caldwell_calho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844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5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South Responds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 b="1">
                <a:latin typeface="Times New Roman" charset="0"/>
              </a:rPr>
              <a:t>SC rebels-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b="1">
                <a:latin typeface="Times New Roman" charset="0"/>
              </a:rPr>
              <a:t>state</a:t>
            </a:r>
            <a:r>
              <a:rPr lang="ja-JP" altLang="en-US" sz="2500" b="1">
                <a:latin typeface="Times New Roman" charset="0"/>
              </a:rPr>
              <a:t>’</a:t>
            </a:r>
            <a:r>
              <a:rPr lang="en-US" altLang="ja-JP" sz="2500" b="1">
                <a:latin typeface="Times New Roman" charset="0"/>
              </a:rPr>
              <a:t>s rights to nullify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b="1">
                <a:latin typeface="Times New Roman" charset="0"/>
              </a:rPr>
              <a:t>threaten to secede.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>
                <a:latin typeface="Times New Roman" charset="0"/>
              </a:rPr>
              <a:t>Jackson threatens to hang Calhoun and send in Army.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>
                <a:latin typeface="Times New Roman" charset="0"/>
              </a:rPr>
              <a:t>Henry Clay compromises-tariff lessens over 10 years.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8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>
                <a:latin typeface="Times New Roman" charset="0"/>
              </a:rPr>
              <a:t>The BUS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Battled Bank of United States (BUS)</a:t>
            </a:r>
          </a:p>
          <a:p>
            <a:pPr lvl="1" eaLnBrk="1" hangingPunct="1"/>
            <a:r>
              <a:rPr lang="en-US">
                <a:latin typeface="Times New Roman" charset="0"/>
              </a:rPr>
              <a:t>Created State banks (Pet Banks)</a:t>
            </a:r>
          </a:p>
          <a:p>
            <a:pPr lvl="2" eaLnBrk="1" hangingPunct="1"/>
            <a:r>
              <a:rPr lang="en-US">
                <a:latin typeface="Times New Roman" charset="0"/>
              </a:rPr>
              <a:t>Wildcat banks printed their own money</a:t>
            </a:r>
          </a:p>
          <a:p>
            <a:pPr lvl="2" eaLnBrk="1" hangingPunct="1"/>
            <a:r>
              <a:rPr lang="en-US">
                <a:latin typeface="Times New Roman" charset="0"/>
              </a:rPr>
              <a:t>Trying to take $ out of BUS</a:t>
            </a:r>
          </a:p>
          <a:p>
            <a:pPr lvl="1" eaLnBrk="1" hangingPunct="1"/>
            <a:r>
              <a:rPr lang="en-US">
                <a:latin typeface="Times New Roman" charset="0"/>
              </a:rPr>
              <a:t> Jackson makes Gold and Silver only acceptable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specie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 altLang="ja-JP">
                <a:latin typeface="Times New Roman" charset="0"/>
              </a:rPr>
              <a:t> for land payment.</a:t>
            </a:r>
          </a:p>
          <a:p>
            <a:pPr lvl="2" eaLnBrk="1" hangingPunct="1"/>
            <a:r>
              <a:rPr lang="en-US">
                <a:latin typeface="Times New Roman" charset="0"/>
              </a:rPr>
              <a:t>Paper money is worthless</a:t>
            </a:r>
          </a:p>
          <a:p>
            <a:pPr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3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Jackson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 altLang="ja-JP">
                <a:latin typeface="Times New Roman" charset="0"/>
              </a:rPr>
              <a:t>s Legacy </a:t>
            </a:r>
            <a:endParaRPr lang="en-US">
              <a:latin typeface="Times New Roman" charset="0"/>
            </a:endParaRPr>
          </a:p>
        </p:txBody>
      </p:sp>
      <p:sp>
        <p:nvSpPr>
          <p:cNvPr id="972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Strong Presidents</a:t>
            </a:r>
          </a:p>
          <a:p>
            <a:pPr>
              <a:buFont typeface="Wingdings" charset="0"/>
              <a:buNone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3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Times New Roman" charset="0"/>
              </a:rPr>
              <a:t>Martin Van Buren, Harrison and Tyler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Martin Van Buren</a:t>
            </a:r>
          </a:p>
          <a:p>
            <a:pPr lvl="1" eaLnBrk="1" hangingPunct="1"/>
            <a:r>
              <a:rPr lang="en-US">
                <a:latin typeface="Times New Roman" charset="0"/>
              </a:rPr>
              <a:t>inherits bad economy.</a:t>
            </a:r>
          </a:p>
          <a:p>
            <a:pPr lvl="1" eaLnBrk="1" hangingPunct="1"/>
            <a:r>
              <a:rPr lang="en-US">
                <a:latin typeface="Times New Roman" charset="0"/>
              </a:rPr>
              <a:t>Panic of 1837-banks shut down; recession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William Harrison </a:t>
            </a:r>
          </a:p>
          <a:p>
            <a:pPr lvl="1" eaLnBrk="1" hangingPunct="1"/>
            <a:r>
              <a:rPr lang="en-US">
                <a:latin typeface="Times New Roman" charset="0"/>
              </a:rPr>
              <a:t>dies 30 days into office.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Tippecanoe and Tyler too.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 altLang="ja-JP">
                <a:latin typeface="Times New Roman" charset="0"/>
              </a:rPr>
              <a:t> –Campaign slogan.</a:t>
            </a:r>
          </a:p>
          <a:p>
            <a:pPr eaLnBrk="1" hangingPunct="1"/>
            <a:r>
              <a:rPr lang="en-US">
                <a:latin typeface="Times New Roman" charset="0"/>
              </a:rPr>
              <a:t>Tyler 	</a:t>
            </a:r>
          </a:p>
          <a:p>
            <a:pPr lvl="1" eaLnBrk="1" hangingPunct="1"/>
            <a:r>
              <a:rPr lang="en-US">
                <a:latin typeface="Times New Roman" charset="0"/>
              </a:rPr>
              <a:t>takes over </a:t>
            </a:r>
            <a:r>
              <a:rPr lang="ja-JP" altLang="en-US">
                <a:latin typeface="Times New Roman" charset="0"/>
              </a:rPr>
              <a:t>“</a:t>
            </a:r>
            <a:r>
              <a:rPr lang="en-US" altLang="ja-JP">
                <a:latin typeface="Times New Roman" charset="0"/>
              </a:rPr>
              <a:t>His accidency</a:t>
            </a:r>
            <a:r>
              <a:rPr lang="ja-JP" altLang="en-US">
                <a:latin typeface="Times New Roman" charset="0"/>
              </a:rPr>
              <a:t>”</a:t>
            </a:r>
            <a:r>
              <a:rPr lang="en-US" altLang="ja-JP">
                <a:latin typeface="Times New Roman" charset="0"/>
              </a:rPr>
              <a:t>. Only on ballot to get southern votes.</a:t>
            </a: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02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 autoUpdateAnimBg="0"/>
      <p:bldP spid="21508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3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pPr algn="ctr"/>
            <a:r>
              <a:rPr lang="en-US">
                <a:latin typeface="Times New Roman" charset="0"/>
              </a:rPr>
              <a:t>Post War of 1812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540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5B5249"/>
                </a:solidFill>
              </a:rPr>
              <a:t>Nationalism was reflected in the post-War period through increased national pride, an emphasis on national issues, an increase in the power and scope of the national </a:t>
            </a:r>
            <a:r>
              <a:rPr lang="en-US" sz="2800" dirty="0" err="1" smtClean="0">
                <a:solidFill>
                  <a:srgbClr val="5B5249"/>
                </a:solidFill>
              </a:rPr>
              <a:t>gov</a:t>
            </a:r>
            <a:r>
              <a:rPr lang="ja-JP" altLang="en-US" sz="2800" dirty="0" smtClean="0">
                <a:solidFill>
                  <a:srgbClr val="5B5249"/>
                </a:solidFill>
                <a:latin typeface="Arial"/>
              </a:rPr>
              <a:t>’</a:t>
            </a:r>
            <a:r>
              <a:rPr lang="en-US" sz="2800" dirty="0" smtClean="0">
                <a:solidFill>
                  <a:srgbClr val="5B5249"/>
                </a:solidFill>
              </a:rPr>
              <a:t>t, and a growing sense of American identity.</a:t>
            </a:r>
          </a:p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endParaRPr lang="en-US" sz="2800" dirty="0" smtClean="0">
              <a:solidFill>
                <a:srgbClr val="5B5249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i="1" dirty="0" smtClean="0">
                <a:solidFill>
                  <a:srgbClr val="5B5249"/>
                </a:solidFill>
              </a:rPr>
              <a:t>Ways nationalism was present after the War of 1812?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5B5249"/>
                </a:solidFill>
              </a:rPr>
              <a:t>Patriotism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5B5249"/>
                </a:solidFill>
              </a:rPr>
              <a:t>Political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5B5249"/>
                </a:solidFill>
              </a:rPr>
              <a:t>Economic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5B5249"/>
                </a:solidFill>
              </a:rPr>
              <a:t>Cultural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Revival and Reform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“no country in the world where the Christian religion retains a greater influence over the souls of men than in America” </a:t>
            </a:r>
          </a:p>
          <a:p>
            <a:pPr algn="r">
              <a:buFontTx/>
              <a:buChar char="-"/>
            </a:pPr>
            <a:r>
              <a:rPr lang="en-US" dirty="0" smtClean="0"/>
              <a:t>Alex de Tocqueville </a:t>
            </a:r>
          </a:p>
          <a:p>
            <a:r>
              <a:rPr lang="en-US" dirty="0" smtClean="0"/>
              <a:t>Reason is dead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Heart over Head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42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Revival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Begins in New England</a:t>
            </a:r>
          </a:p>
          <a:p>
            <a:r>
              <a:rPr lang="en-US" dirty="0" smtClean="0"/>
              <a:t>Frontier “Camp Meetings”</a:t>
            </a:r>
          </a:p>
          <a:p>
            <a:r>
              <a:rPr lang="en-US" dirty="0" smtClean="0"/>
              <a:t>Burnt over district – Western New York </a:t>
            </a:r>
          </a:p>
          <a:p>
            <a:endParaRPr lang="en-US" dirty="0"/>
          </a:p>
          <a:p>
            <a:r>
              <a:rPr lang="en-US" dirty="0" smtClean="0"/>
              <a:t>Baptist </a:t>
            </a:r>
          </a:p>
          <a:p>
            <a:pPr lvl="1"/>
            <a:r>
              <a:rPr lang="en-US" dirty="0" smtClean="0"/>
              <a:t>Simple structure </a:t>
            </a:r>
          </a:p>
          <a:p>
            <a:r>
              <a:rPr lang="en-US" dirty="0" smtClean="0"/>
              <a:t>Methodist (largest in 1840)</a:t>
            </a:r>
          </a:p>
          <a:p>
            <a:pPr lvl="1"/>
            <a:r>
              <a:rPr lang="en-US" dirty="0" smtClean="0"/>
              <a:t>Circuit rider preachers</a:t>
            </a:r>
          </a:p>
          <a:p>
            <a:r>
              <a:rPr lang="en-US" dirty="0" smtClean="0"/>
              <a:t>Mormons </a:t>
            </a:r>
          </a:p>
          <a:p>
            <a:pPr lvl="1"/>
            <a:r>
              <a:rPr lang="en-US" dirty="0" smtClean="0"/>
              <a:t>Joe Smith </a:t>
            </a:r>
          </a:p>
          <a:p>
            <a:pPr lvl="1"/>
            <a:r>
              <a:rPr lang="en-US" dirty="0" smtClean="0"/>
              <a:t>Brigham Young </a:t>
            </a:r>
          </a:p>
          <a:p>
            <a:pPr lvl="1"/>
            <a:r>
              <a:rPr lang="en-US" dirty="0" smtClean="0"/>
              <a:t>Latter Migrate to Utah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Oval 2"/>
          <p:cNvSpPr>
            <a:spLocks noChangeArrowheads="1"/>
          </p:cNvSpPr>
          <p:nvPr/>
        </p:nvSpPr>
        <p:spPr bwMode="auto">
          <a:xfrm rot="1273724">
            <a:off x="5638800" y="3581400"/>
            <a:ext cx="1981200" cy="1295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1555" name="Picture 3" descr="f0703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3000"/>
            <a:ext cx="44196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6" name="Oval 4"/>
          <p:cNvSpPr>
            <a:spLocks noChangeArrowheads="1"/>
          </p:cNvSpPr>
          <p:nvPr/>
        </p:nvSpPr>
        <p:spPr bwMode="auto">
          <a:xfrm>
            <a:off x="0" y="3276600"/>
            <a:ext cx="18288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Second Great Awakening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 rot="-1735786">
            <a:off x="3048000" y="838200"/>
            <a:ext cx="3581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Charles G. Finney</a:t>
            </a:r>
          </a:p>
        </p:txBody>
      </p:sp>
      <p:pic>
        <p:nvPicPr>
          <p:cNvPr id="151559" name="Picture 7" descr="Charles_Finn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0" y="33528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/>
              <a:t>Camp Meetings</a:t>
            </a:r>
          </a:p>
        </p:txBody>
      </p:sp>
      <p:pic>
        <p:nvPicPr>
          <p:cNvPr id="151561" name="Picture 9" descr="etching_s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3900">
            <a:off x="5029200" y="4648200"/>
            <a:ext cx="23526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2" name="Text Box 10"/>
          <p:cNvSpPr txBox="1">
            <a:spLocks noChangeArrowheads="1"/>
          </p:cNvSpPr>
          <p:nvPr/>
        </p:nvSpPr>
        <p:spPr bwMode="auto">
          <a:xfrm rot="1383939">
            <a:off x="5715000" y="39624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Burned-over District</a:t>
            </a:r>
          </a:p>
        </p:txBody>
      </p:sp>
      <p:sp>
        <p:nvSpPr>
          <p:cNvPr id="151563" name="Text Box 11"/>
          <p:cNvSpPr txBox="1">
            <a:spLocks noChangeArrowheads="1"/>
          </p:cNvSpPr>
          <p:nvPr/>
        </p:nvSpPr>
        <p:spPr bwMode="auto">
          <a:xfrm rot="-1760265">
            <a:off x="3719513" y="882650"/>
            <a:ext cx="43116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Theodore Weld</a:t>
            </a:r>
          </a:p>
          <a:p>
            <a:pPr>
              <a:spcBef>
                <a:spcPct val="50000"/>
              </a:spcBef>
            </a:pPr>
            <a:r>
              <a:rPr lang="en-US" sz="2000"/>
              <a:t>          Lyman Beecher</a:t>
            </a:r>
          </a:p>
          <a:p>
            <a:pPr>
              <a:spcBef>
                <a:spcPct val="50000"/>
              </a:spcBef>
            </a:pPr>
            <a:r>
              <a:rPr lang="en-US" sz="2000"/>
              <a:t>                    Barton Stone</a:t>
            </a:r>
          </a:p>
          <a:p>
            <a:pPr>
              <a:spcBef>
                <a:spcPct val="50000"/>
              </a:spcBef>
            </a:pPr>
            <a:r>
              <a:rPr lang="en-US" sz="2000"/>
              <a:t>                              Peter Cartwright</a:t>
            </a:r>
          </a:p>
        </p:txBody>
      </p:sp>
      <p:cxnSp>
        <p:nvCxnSpPr>
          <p:cNvPr id="151564" name="AutoShape 12"/>
          <p:cNvCxnSpPr>
            <a:cxnSpLocks noChangeShapeType="1"/>
            <a:endCxn id="151559" idx="1"/>
          </p:cNvCxnSpPr>
          <p:nvPr/>
        </p:nvCxnSpPr>
        <p:spPr bwMode="auto">
          <a:xfrm rot="16200000">
            <a:off x="423068" y="1424782"/>
            <a:ext cx="2278063" cy="1447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566" name="AutoShape 14"/>
          <p:cNvCxnSpPr>
            <a:cxnSpLocks noChangeShapeType="1"/>
            <a:stCxn id="151558" idx="3"/>
            <a:endCxn id="151561" idx="3"/>
          </p:cNvCxnSpPr>
          <p:nvPr/>
        </p:nvCxnSpPr>
        <p:spPr bwMode="auto">
          <a:xfrm>
            <a:off x="6405563" y="206375"/>
            <a:ext cx="969962" cy="5180013"/>
          </a:xfrm>
          <a:prstGeom prst="curvedConnector3">
            <a:avLst>
              <a:gd name="adj1" fmla="val 1991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1567" name="AutoShape 15"/>
          <p:cNvSpPr>
            <a:spLocks noChangeArrowheads="1"/>
          </p:cNvSpPr>
          <p:nvPr/>
        </p:nvSpPr>
        <p:spPr bwMode="auto">
          <a:xfrm>
            <a:off x="3276600" y="2895600"/>
            <a:ext cx="2362200" cy="2286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 rot="-2407244">
            <a:off x="3581400" y="3581400"/>
            <a:ext cx="1593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Sparks Reform</a:t>
            </a:r>
          </a:p>
        </p:txBody>
      </p:sp>
    </p:spTree>
    <p:extLst>
      <p:ext uri="{BB962C8B-B14F-4D97-AF65-F5344CB8AC3E}">
        <p14:creationId xmlns:p14="http://schemas.microsoft.com/office/powerpoint/2010/main" val="129263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nimBg="1"/>
      <p:bldP spid="151556" grpId="0" animBg="1"/>
      <p:bldP spid="151558" grpId="0" build="allAtOnce" animBg="1"/>
      <p:bldP spid="151560" grpId="0"/>
      <p:bldP spid="151562" grpId="0"/>
      <p:bldP spid="151563" grpId="0"/>
      <p:bldP spid="1515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105400" y="0"/>
            <a:ext cx="39624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92688" y="0"/>
            <a:ext cx="415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>
                <a:latin typeface="Comic Sans MS" pitchFamily="66" charset="0"/>
              </a:rPr>
              <a:t>Transcendentalism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81600" y="609600"/>
            <a:ext cx="39624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 pitchFamily="66" charset="0"/>
              </a:rPr>
              <a:t>-science and reason do not “cut it”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000" b="1" dirty="0" smtClean="0">
                <a:latin typeface="Comic Sans MS" pitchFamily="66" charset="0"/>
              </a:rPr>
              <a:t>Puritan morals and spiritualism combine with reason is dead</a:t>
            </a:r>
          </a:p>
          <a:p>
            <a:pPr marL="0" indent="0">
              <a:spcBef>
                <a:spcPct val="50000"/>
              </a:spcBef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4103" name="Picture 7" descr="Henry David Thor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35768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6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105400" y="0"/>
            <a:ext cx="39624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92688" y="0"/>
            <a:ext cx="415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>
                <a:latin typeface="Comic Sans MS" pitchFamily="66" charset="0"/>
              </a:rPr>
              <a:t>Transcendentalism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81600" y="609600"/>
            <a:ext cx="3962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-belief in a simple </a:t>
            </a:r>
            <a:r>
              <a:rPr lang="en-US" sz="2000" b="1" dirty="0" smtClean="0">
                <a:latin typeface="Comic Sans MS" pitchFamily="66" charset="0"/>
              </a:rPr>
              <a:t>lifestyle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 pitchFamily="66" charset="0"/>
              </a:rPr>
              <a:t>-nationalism and big business  are killing the individual 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 pitchFamily="66" charset="0"/>
              </a:rPr>
              <a:t>-nonconformist</a:t>
            </a:r>
          </a:p>
          <a:p>
            <a:pPr>
              <a:spcBef>
                <a:spcPct val="50000"/>
              </a:spcBef>
            </a:pPr>
            <a:endParaRPr lang="en-US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 pitchFamily="66" charset="0"/>
              </a:rPr>
              <a:t> </a:t>
            </a: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2" name="Picture 1" descr="2686_women_working_in_cigarette_fac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77250" cy="658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1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105400" y="0"/>
            <a:ext cx="39624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92688" y="0"/>
            <a:ext cx="415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>
                <a:latin typeface="Comic Sans MS" pitchFamily="66" charset="0"/>
              </a:rPr>
              <a:t>Transcendentalism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181600" y="609600"/>
            <a:ext cx="39624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 dirty="0" smtClean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 pitchFamily="66" charset="0"/>
              </a:rPr>
              <a:t> </a:t>
            </a: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 pitchFamily="66" charset="0"/>
              </a:rPr>
              <a:t>-</a:t>
            </a:r>
            <a:r>
              <a:rPr lang="en-US" sz="2000" b="1" i="1" u="sng" dirty="0">
                <a:latin typeface="Comic Sans MS" pitchFamily="66" charset="0"/>
              </a:rPr>
              <a:t>Ralph Waldo Emerson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	-”Self-Reliance”</a:t>
            </a:r>
          </a:p>
          <a:p>
            <a:pPr>
              <a:spcBef>
                <a:spcPct val="50000"/>
              </a:spcBef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-</a:t>
            </a:r>
            <a:r>
              <a:rPr lang="en-US" sz="2000" b="1" i="1" u="sng" dirty="0">
                <a:latin typeface="Comic Sans MS" pitchFamily="66" charset="0"/>
              </a:rPr>
              <a:t>Henry David Thoreau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	-”Civil Disobedience”</a:t>
            </a:r>
          </a:p>
        </p:txBody>
      </p:sp>
      <p:pic>
        <p:nvPicPr>
          <p:cNvPr id="2" name="Picture 1" descr="IMG_2870-1024x6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" y="488417"/>
            <a:ext cx="4964383" cy="48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1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609600"/>
            <a:ext cx="4114800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Utopian Communities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-communal societies based on everyone working together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-most did not work well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	-</a:t>
            </a:r>
            <a:r>
              <a:rPr lang="en-US" sz="2000" b="1" i="1" dirty="0">
                <a:solidFill>
                  <a:srgbClr val="000000"/>
                </a:solidFill>
                <a:latin typeface="Comic Sans MS" pitchFamily="66" charset="0"/>
              </a:rPr>
              <a:t>New 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itchFamily="66" charset="0"/>
              </a:rPr>
              <a:t>Harmony</a:t>
            </a:r>
          </a:p>
          <a:p>
            <a:pPr>
              <a:spcBef>
                <a:spcPct val="50000"/>
              </a:spcBef>
            </a:pPr>
            <a:r>
              <a:rPr lang="en-US" sz="2000" b="1" i="1" dirty="0" smtClean="0">
                <a:solidFill>
                  <a:srgbClr val="000000"/>
                </a:solidFill>
                <a:latin typeface="Comic Sans MS" pitchFamily="66" charset="0"/>
              </a:rPr>
              <a:t>		- Brook Farm 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itchFamily="66" charset="0"/>
              </a:rPr>
              <a:t>	- Shakers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itchFamily="66" charset="0"/>
              </a:rPr>
              <a:t>	- Mormons </a:t>
            </a:r>
            <a:endParaRPr lang="en-US" sz="2000" b="1" i="1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  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</a:t>
            </a:r>
            <a:r>
              <a:rPr lang="en-US" sz="2000" b="1" i="1" dirty="0" smtClean="0">
                <a:solidFill>
                  <a:srgbClr val="000000"/>
                </a:solidFill>
                <a:latin typeface="Comic Sans MS" pitchFamily="66" charset="0"/>
              </a:rPr>
              <a:t>Oneida</a:t>
            </a:r>
          </a:p>
          <a:p>
            <a:pPr>
              <a:spcBef>
                <a:spcPct val="50000"/>
              </a:spcBef>
            </a:pPr>
            <a:endParaRPr lang="en-US" sz="2000" b="1" i="1" u="sng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b="1" i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b="1" i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1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-87682" y="198437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Education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685800"/>
            <a:ext cx="41148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-one room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schools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-few educated beyond age 10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Horace Mann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advocated public schools for everyone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“for every rank and condition”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Noah Webster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development of an American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dictionary and readers 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6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1" name="Picture 7" descr="asylum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3325"/>
            <a:ext cx="57150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9" name="Picture 5" descr="D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0"/>
            <a:ext cx="25701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676400" y="1219200"/>
            <a:ext cx="541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/>
              <a:t>Dorothea Dix</a:t>
            </a:r>
          </a:p>
        </p:txBody>
      </p:sp>
      <p:pic>
        <p:nvPicPr>
          <p:cNvPr id="139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275"/>
            <a:ext cx="8836025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87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2"/>
                </a:solidFill>
                <a:latin typeface="Comic Sans MS" pitchFamily="66" charset="0"/>
              </a:rPr>
              <a:t>Institution Reform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29200" y="762000"/>
            <a:ext cx="4114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i="1" u="sng" dirty="0">
                <a:latin typeface="Comic Sans MS" pitchFamily="66" charset="0"/>
              </a:rPr>
              <a:t>Dorothea Dix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	help for the mentally ill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-helped to start several mental hospitals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i="1" u="sng" dirty="0">
                <a:latin typeface="Comic Sans MS" pitchFamily="66" charset="0"/>
              </a:rPr>
              <a:t>prison reform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-meant to rehabilitate</a:t>
            </a:r>
          </a:p>
        </p:txBody>
      </p:sp>
      <p:pic>
        <p:nvPicPr>
          <p:cNvPr id="6151" name="Picture 7" descr="Dorothea D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3910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4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5B5249"/>
                </a:solidFill>
                <a:latin typeface="Times New Roman" charset="0"/>
              </a:rPr>
              <a:t>Economic Nationalism</a:t>
            </a:r>
            <a:br>
              <a:rPr lang="en-US">
                <a:solidFill>
                  <a:srgbClr val="5B5249"/>
                </a:solidFill>
                <a:latin typeface="Times New Roman" charset="0"/>
              </a:rPr>
            </a:br>
            <a:endParaRPr lang="en-US">
              <a:latin typeface="Times New Roman" charset="0"/>
            </a:endParaRP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>
                <a:solidFill>
                  <a:srgbClr val="5B5249"/>
                </a:solidFill>
                <a:latin typeface="Times New Roman" charset="0"/>
              </a:rPr>
              <a:t>The War of 1812 illustrated problems with roads and transportation in the west</a:t>
            </a:r>
          </a:p>
          <a:p>
            <a:pPr lvl="1"/>
            <a:r>
              <a:rPr lang="en-US">
                <a:solidFill>
                  <a:srgbClr val="5B5249"/>
                </a:solidFill>
                <a:latin typeface="Times New Roman" charset="0"/>
              </a:rPr>
              <a:t>1807-1814 – years of Embargo and blockades had enabled American manufacturing to develop.</a:t>
            </a:r>
          </a:p>
          <a:p>
            <a:pPr lvl="1"/>
            <a:r>
              <a:rPr lang="en-US">
                <a:solidFill>
                  <a:srgbClr val="5B5249"/>
                </a:solidFill>
                <a:latin typeface="Times New Roman" charset="0"/>
              </a:rPr>
              <a:t>1815 – cheap British goods flood the American market</a:t>
            </a:r>
          </a:p>
          <a:p>
            <a:pPr lvl="1"/>
            <a:r>
              <a:rPr lang="en-US">
                <a:solidFill>
                  <a:srgbClr val="5B5249"/>
                </a:solidFill>
                <a:latin typeface="Times New Roman" charset="0"/>
              </a:rPr>
              <a:t>Henry Clay calls for an </a:t>
            </a:r>
            <a:r>
              <a:rPr lang="ja-JP" altLang="en-US">
                <a:solidFill>
                  <a:srgbClr val="5B5249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rgbClr val="5B5249"/>
                </a:solidFill>
                <a:latin typeface="Times New Roman" charset="0"/>
              </a:rPr>
              <a:t>American System</a:t>
            </a:r>
            <a:r>
              <a:rPr lang="ja-JP" altLang="en-US">
                <a:solidFill>
                  <a:srgbClr val="5B5249"/>
                </a:solidFill>
                <a:latin typeface="Arial" charset="0"/>
              </a:rPr>
              <a:t>”</a:t>
            </a:r>
            <a:endParaRPr lang="en-US" altLang="ja-JP">
              <a:solidFill>
                <a:srgbClr val="5B5249"/>
              </a:solidFill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7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0"/>
            <a:ext cx="392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American Writers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9450"/>
            <a:ext cx="4114800" cy="548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James </a:t>
            </a:r>
            <a:r>
              <a:rPr lang="en-US" sz="2000" b="1" i="1" u="sng" dirty="0" err="1">
                <a:solidFill>
                  <a:srgbClr val="000000"/>
                </a:solidFill>
                <a:latin typeface="Comic Sans MS" pitchFamily="66" charset="0"/>
              </a:rPr>
              <a:t>Fenimore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 Cooper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“Last of the Mohicans”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Nathaniel Hawthorne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   	“Scarlet Letter”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Washington Irving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“Sleepy Hollow”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u="sng" dirty="0">
                <a:solidFill>
                  <a:srgbClr val="000000"/>
                </a:solidFill>
                <a:latin typeface="Comic Sans MS" pitchFamily="66" charset="0"/>
              </a:rPr>
              <a:t>Herman Melville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“Moby Dick”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8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392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American Writers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24487" y="457199"/>
            <a:ext cx="4114800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Edgar Allan Poe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“Raven”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u="sng" dirty="0">
                <a:latin typeface="Comic Sans MS" pitchFamily="66" charset="0"/>
              </a:rPr>
              <a:t>Emily Dickinson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reclusive poet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American Art 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Hudson River School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-landscape painters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6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</a:rPr>
              <a:t>Abolitionists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029200" y="533400"/>
            <a:ext cx="4114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-those who opposed slavery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i="1" u="sng" dirty="0">
                <a:latin typeface="Comic Sans MS" pitchFamily="66" charset="0"/>
              </a:rPr>
              <a:t>William Lloyd Garrison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“The Liberator”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i="1" u="sng" dirty="0">
                <a:latin typeface="Comic Sans MS" pitchFamily="66" charset="0"/>
              </a:rPr>
              <a:t>David Walker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freedom by force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i="1" u="sng" dirty="0">
                <a:latin typeface="Comic Sans MS" pitchFamily="66" charset="0"/>
              </a:rPr>
              <a:t>Frederick Douglas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“North Star”</a:t>
            </a:r>
          </a:p>
        </p:txBody>
      </p:sp>
      <p:pic>
        <p:nvPicPr>
          <p:cNvPr id="8199" name="Picture 7" descr="William Lloyd Garriso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8830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7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410845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410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Women in Society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22325"/>
            <a:ext cx="417195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-Republican Motherhood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civic duty and role at home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pass on republican virtues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	Increased educational ops </a:t>
            </a: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ult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of D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omesticity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husband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home,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heaven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-could not vote in most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places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-could not own property or keep wages if husband lived</a:t>
            </a:r>
          </a:p>
        </p:txBody>
      </p:sp>
      <p:pic>
        <p:nvPicPr>
          <p:cNvPr id="2" name="Picture 1" descr="sphereofwo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52400"/>
            <a:ext cx="4393842" cy="52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6_women_working_in_cigarette_facto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20"/>
            <a:ext cx="4707558" cy="5211417"/>
          </a:xfrm>
          <a:prstGeom prst="rect">
            <a:avLst/>
          </a:prstGeom>
        </p:spPr>
      </p:pic>
      <p:pic>
        <p:nvPicPr>
          <p:cNvPr id="3" name="Picture 2" descr="sphereofwo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51" y="487220"/>
            <a:ext cx="4632846" cy="54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3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410845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0"/>
            <a:ext cx="410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Reformers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457200"/>
            <a:ext cx="41719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-Abolitionists / </a:t>
            </a:r>
            <a:r>
              <a:rPr lang="en-US" sz="2000" b="1" i="1" u="sng" dirty="0">
                <a:latin typeface="Comic Sans MS" pitchFamily="66" charset="0"/>
              </a:rPr>
              <a:t>Suffrage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</a:t>
            </a:r>
            <a:r>
              <a:rPr lang="en-US" sz="2000" b="1" i="1" u="sng" dirty="0">
                <a:latin typeface="Comic Sans MS" pitchFamily="66" charset="0"/>
              </a:rPr>
              <a:t>Grimke sisters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omic Sans MS" pitchFamily="66" charset="0"/>
              </a:rPr>
              <a:t>	</a:t>
            </a:r>
            <a:r>
              <a:rPr lang="en-US" sz="2000" b="1" i="1" u="sng" dirty="0" err="1">
                <a:latin typeface="Comic Sans MS" pitchFamily="66" charset="0"/>
              </a:rPr>
              <a:t>Lucretia</a:t>
            </a:r>
            <a:r>
              <a:rPr lang="en-US" sz="2000" b="1" i="1" u="sng" dirty="0">
                <a:latin typeface="Comic Sans MS" pitchFamily="66" charset="0"/>
              </a:rPr>
              <a:t> Mott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omic Sans MS" pitchFamily="66" charset="0"/>
              </a:rPr>
              <a:t>	</a:t>
            </a:r>
            <a:r>
              <a:rPr lang="en-US" sz="2000" b="1" i="1" u="sng" dirty="0">
                <a:latin typeface="Comic Sans MS" pitchFamily="66" charset="0"/>
              </a:rPr>
              <a:t>Elizabeth Stanton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omic Sans MS" pitchFamily="66" charset="0"/>
              </a:rPr>
              <a:t>	</a:t>
            </a:r>
            <a:r>
              <a:rPr lang="en-US" sz="2000" b="1" i="1" u="sng" dirty="0">
                <a:latin typeface="Comic Sans MS" pitchFamily="66" charset="0"/>
              </a:rPr>
              <a:t>Susan B. Anthony</a:t>
            </a:r>
          </a:p>
          <a:p>
            <a:pPr>
              <a:spcBef>
                <a:spcPct val="50000"/>
              </a:spcBef>
            </a:pPr>
            <a:r>
              <a:rPr lang="en-US" sz="2000" b="1" i="1" dirty="0">
                <a:latin typeface="Comic Sans MS" pitchFamily="66" charset="0"/>
              </a:rPr>
              <a:t>	</a:t>
            </a:r>
            <a:r>
              <a:rPr lang="en-US" sz="2000" b="1" i="1" u="sng" dirty="0">
                <a:latin typeface="Comic Sans MS" pitchFamily="66" charset="0"/>
              </a:rPr>
              <a:t>Sojourner Truth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dirty="0">
                <a:latin typeface="Comic Sans MS" pitchFamily="66" charset="0"/>
              </a:rPr>
              <a:t>Temperance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move to ban alcohol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15365" name="Picture 5" descr="Sarah Grim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0846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0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410845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410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Women’s Reforms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457200"/>
            <a:ext cx="41719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-Abolitionists / </a:t>
            </a:r>
            <a:r>
              <a:rPr lang="en-US" sz="2000" b="1" i="1" u="sng">
                <a:latin typeface="Comic Sans MS" pitchFamily="66" charset="0"/>
              </a:rPr>
              <a:t>Suffrage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Grimke sisters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Lucretia Mott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Elizabeth Stanton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Susan B. Anthony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Sojourner Truth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-Temperance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move to ban alcohol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pic>
        <p:nvPicPr>
          <p:cNvPr id="10246" name="Picture 6" descr="Lucretia M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3005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79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410845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410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Women’s Reforms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457200"/>
            <a:ext cx="41719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-Abolitionists / </a:t>
            </a:r>
            <a:r>
              <a:rPr lang="en-US" sz="2000" b="1" i="1" u="sng">
                <a:latin typeface="Comic Sans MS" pitchFamily="66" charset="0"/>
              </a:rPr>
              <a:t>Suffrage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Grimke sisters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Lucretia Mott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Elizabeth Stanton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Susan B. Anthony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Sojourner Truth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-Temperance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move to ban alcohol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pic>
        <p:nvPicPr>
          <p:cNvPr id="11270" name="Picture 6" descr="Elizabeth Cady Stan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9600"/>
            <a:ext cx="429736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2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410845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410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Women’s Reforms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457200"/>
            <a:ext cx="41719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-Abolitionists / </a:t>
            </a:r>
            <a:r>
              <a:rPr lang="en-US" sz="2000" b="1" i="1" u="sng">
                <a:latin typeface="Comic Sans MS" pitchFamily="66" charset="0"/>
              </a:rPr>
              <a:t>Suffrage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Grimke sisters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Lucretia Mott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Elizabeth Stanton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Susan B. Anthony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Sojourner Truth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-Temperance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move to ban alcohol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pic>
        <p:nvPicPr>
          <p:cNvPr id="12294" name="Picture 6" descr="Drunkard's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46196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07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0" y="2019300"/>
            <a:ext cx="9144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nine steps of </a:t>
            </a:r>
          </a:p>
          <a:p>
            <a:r>
              <a:rPr lang="en-US"/>
              <a:t>The Drunkard's Progress,</a:t>
            </a:r>
          </a:p>
          <a:p>
            <a:endParaRPr lang="en-US"/>
          </a:p>
          <a:p>
            <a:r>
              <a:rPr lang="en-US"/>
              <a:t>Step 1: A glass with a friend.</a:t>
            </a:r>
          </a:p>
          <a:p>
            <a:r>
              <a:rPr lang="en-US"/>
              <a:t>Step 2: A glass to keep the cold out.</a:t>
            </a:r>
          </a:p>
          <a:p>
            <a:r>
              <a:rPr lang="en-US"/>
              <a:t>Step 3: A glass too much.</a:t>
            </a:r>
          </a:p>
          <a:p>
            <a:r>
              <a:rPr lang="en-US"/>
              <a:t>Step 4: Drunk and riotous.</a:t>
            </a:r>
          </a:p>
          <a:p>
            <a:r>
              <a:rPr lang="en-US"/>
              <a:t>Step 5: The summit attained. Jolly companions. A confirmed drunkard.</a:t>
            </a:r>
          </a:p>
          <a:p>
            <a:r>
              <a:rPr lang="en-US"/>
              <a:t>Step 6: Poverty and disease.</a:t>
            </a:r>
          </a:p>
          <a:p>
            <a:r>
              <a:rPr lang="en-US"/>
              <a:t>Step 7: Forsaken by friends.</a:t>
            </a:r>
          </a:p>
          <a:p>
            <a:r>
              <a:rPr lang="en-US"/>
              <a:t>Step 8: Desperation and crime.</a:t>
            </a:r>
          </a:p>
          <a:p>
            <a:r>
              <a:rPr lang="en-US"/>
              <a:t>Step 9: Death by suicide.</a:t>
            </a:r>
          </a:p>
          <a:p>
            <a:pPr algn="r"/>
            <a:r>
              <a:rPr lang="en-US" i="1"/>
              <a:t>1846 by Nathaniel Currier.</a:t>
            </a:r>
            <a:endParaRPr lang="en-US"/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0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ja-JP" altLang="en-US">
                <a:solidFill>
                  <a:srgbClr val="5B5249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rgbClr val="5B5249"/>
                </a:solidFill>
                <a:latin typeface="Times New Roman" charset="0"/>
              </a:rPr>
              <a:t>American System</a:t>
            </a:r>
            <a:r>
              <a:rPr lang="ja-JP" altLang="en-US">
                <a:solidFill>
                  <a:srgbClr val="5B5249"/>
                </a:solidFill>
                <a:latin typeface="Arial" charset="0"/>
              </a:rPr>
              <a:t>”</a:t>
            </a:r>
            <a:endParaRPr lang="en-US">
              <a:solidFill>
                <a:srgbClr val="5B5249"/>
              </a:solidFill>
              <a:latin typeface="Times New Roman" charset="0"/>
            </a:endParaRPr>
          </a:p>
        </p:txBody>
      </p:sp>
      <p:graphicFrame>
        <p:nvGraphicFramePr>
          <p:cNvPr id="8338" name="Group 146"/>
          <p:cNvGraphicFramePr>
            <a:graphicFrameLocks noGrp="1"/>
          </p:cNvGraphicFramePr>
          <p:nvPr>
            <p:ph idx="1"/>
          </p:nvPr>
        </p:nvGraphicFramePr>
        <p:xfrm>
          <a:off x="304800" y="1447800"/>
          <a:ext cx="8610600" cy="4826000"/>
        </p:xfrm>
        <a:graphic>
          <a:graphicData uri="http://schemas.openxmlformats.org/drawingml/2006/table">
            <a:tbl>
              <a:tblPr/>
              <a:tblGrid>
                <a:gridCol w="3810000"/>
                <a:gridCol w="4800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Proposal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Protective Tariff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Adopted 1816;   20-25%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National Bank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BUS Rechartered in 1816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5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Road / Canal Building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National Road (aka Cumberland Road) construction begins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Bonus Bill  (1817)  vetoed by Madison; 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internal improvements</a:t>
                      </a:r>
                      <a:r>
                        <a:rPr kumimoji="0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Arial"/>
                          <a:ea typeface="ＭＳ Ｐゴシック" charset="0"/>
                          <a:cs typeface="Arial" charset="0"/>
                        </a:rPr>
                        <a:t>”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 seen as unconstitutional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States must undertake their own projects: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latin typeface="Book Antiqua" charset="0"/>
                          <a:ea typeface="ＭＳ Ｐゴシック" charset="0"/>
                          <a:cs typeface="Arial" charset="0"/>
                        </a:rPr>
                        <a:t>Erie Canal (1817/1825);  Ohio &amp; Erie Canal (1832)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34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733800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3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410845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0"/>
            <a:ext cx="410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Women’s Reforms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457200"/>
            <a:ext cx="41719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-Abolitionists / </a:t>
            </a:r>
            <a:r>
              <a:rPr lang="en-US" sz="2000" b="1" i="1" u="sng">
                <a:latin typeface="Comic Sans MS" pitchFamily="66" charset="0"/>
              </a:rPr>
              <a:t>Suffrage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Grimke sisters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Lucretia Mott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Elizabeth Stanton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Susan B. Anthony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mic Sans MS" pitchFamily="66" charset="0"/>
              </a:rPr>
              <a:t>	</a:t>
            </a:r>
            <a:r>
              <a:rPr lang="en-US" sz="2000" b="1" i="1" u="sng">
                <a:latin typeface="Comic Sans MS" pitchFamily="66" charset="0"/>
              </a:rPr>
              <a:t>Sojourner Truth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-Temperance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move to ban alcohol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pic>
        <p:nvPicPr>
          <p:cNvPr id="13318" name="Picture 6" descr="Temperance-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461486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6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Women’s Movement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685800"/>
            <a:ext cx="4186238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-women saw increased opportunities in reform movements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</a:t>
            </a:r>
            <a:r>
              <a:rPr lang="en-US" sz="2000" b="1" i="1" u="sng">
                <a:latin typeface="Comic Sans MS" pitchFamily="66" charset="0"/>
              </a:rPr>
              <a:t>Seneca Falls Convention</a:t>
            </a:r>
            <a:r>
              <a:rPr lang="en-US" sz="2000">
                <a:latin typeface="Comic Sans MS" pitchFamily="66" charset="0"/>
              </a:rPr>
              <a:t>, 1848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“Declaration of Sentiments”</a:t>
            </a:r>
          </a:p>
        </p:txBody>
      </p:sp>
      <p:pic>
        <p:nvPicPr>
          <p:cNvPr id="4103" name="Picture 7" descr="Seneca Fa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437673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9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Women’s Movement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685800"/>
            <a:ext cx="4186238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-women saw increased opportunities in reform movements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</a:t>
            </a:r>
            <a:r>
              <a:rPr lang="en-US" sz="2000" b="1" i="1" u="sng">
                <a:latin typeface="Comic Sans MS" pitchFamily="66" charset="0"/>
              </a:rPr>
              <a:t>Seneca Falls Convention</a:t>
            </a:r>
            <a:r>
              <a:rPr lang="en-US" sz="2000">
                <a:latin typeface="Comic Sans MS" pitchFamily="66" charset="0"/>
              </a:rPr>
              <a:t>, 1848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“Declaration of Sentiments”</a:t>
            </a:r>
          </a:p>
        </p:txBody>
      </p:sp>
      <p:pic>
        <p:nvPicPr>
          <p:cNvPr id="14342" name="Picture 6" descr="Seneca Falls Conven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7244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1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Reforms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00638" y="381000"/>
            <a:ext cx="404336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-Women’s Education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Catherine Beecher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Oberlin College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-Health Reform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Elizabeth Blackwell</a:t>
            </a: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Amelia Bloomer</a:t>
            </a:r>
          </a:p>
        </p:txBody>
      </p:sp>
      <p:pic>
        <p:nvPicPr>
          <p:cNvPr id="3079" name="Picture 7" descr="Catherine Bee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98621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>
                <a:solidFill>
                  <a:srgbClr val="5B5249"/>
                </a:solidFill>
                <a:latin typeface="Times New Roman" charset="0"/>
              </a:rPr>
              <a:t>Cumberland Road</a:t>
            </a:r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8676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77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3352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rgbClr val="5B5249"/>
                </a:solidFill>
              </a:rPr>
              <a:t>Impact of the Erie Canal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solidFill>
                  <a:srgbClr val="5B5249"/>
                </a:solidFill>
              </a:rPr>
              <a:t>Cost of shipping 1 ton of grain from Buffalo to NYC drops $100 to $5;   time from 20 days to 6</a:t>
            </a:r>
            <a:r>
              <a:rPr lang="en-US" sz="2400" dirty="0" smtClean="0">
                <a:solidFill>
                  <a:srgbClr val="5B5249"/>
                </a:solidFill>
              </a:rPr>
              <a:t>.</a:t>
            </a:r>
          </a:p>
          <a:p>
            <a:pPr marL="571500" lvl="1" indent="0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solidFill>
                <a:srgbClr val="5B5249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2400" dirty="0">
                <a:solidFill>
                  <a:srgbClr val="5B5249"/>
                </a:solidFill>
              </a:rPr>
              <a:t>Food prices drop as a result;  potato prices drop 50% (hurts New England farmers, who move west)</a:t>
            </a:r>
            <a:r>
              <a:rPr lang="en-US" sz="2400" dirty="0" smtClean="0">
                <a:solidFill>
                  <a:srgbClr val="5B5249"/>
                </a:solidFill>
              </a:rPr>
              <a:t>.</a:t>
            </a:r>
          </a:p>
          <a:p>
            <a:pPr marL="571500" lvl="1" indent="0">
              <a:lnSpc>
                <a:spcPct val="80000"/>
              </a:lnSpc>
              <a:buFont typeface="Wingdings" charset="0"/>
              <a:buNone/>
              <a:defRPr/>
            </a:pPr>
            <a:endParaRPr lang="en-US" sz="2400" dirty="0">
              <a:solidFill>
                <a:srgbClr val="5B5249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2700"/>
            <a:ext cx="6096000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09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5B5249"/>
                </a:solidFill>
                <a:latin typeface="Times New Roman" charset="0"/>
              </a:rPr>
              <a:t>Cultural Nationalism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5B5249"/>
                </a:solidFill>
                <a:latin typeface="Times New Roman" charset="0"/>
              </a:rPr>
              <a:t>Literature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5B5249"/>
                </a:solidFill>
                <a:latin typeface="Times New Roman" charset="0"/>
              </a:rPr>
              <a:t>Webster</a:t>
            </a:r>
            <a:r>
              <a:rPr lang="ja-JP" altLang="en-US" sz="2400">
                <a:solidFill>
                  <a:srgbClr val="5B5249"/>
                </a:solidFill>
                <a:latin typeface="Arial" charset="0"/>
              </a:rPr>
              <a:t>’</a:t>
            </a:r>
            <a:r>
              <a:rPr lang="en-US" altLang="ja-JP" sz="2400">
                <a:solidFill>
                  <a:srgbClr val="5B5249"/>
                </a:solidFill>
                <a:latin typeface="Times New Roman" charset="0"/>
              </a:rPr>
              <a:t>s New American Dictionary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5B5249"/>
                </a:solidFill>
                <a:latin typeface="Times New Roman" charset="0"/>
              </a:rPr>
              <a:t>North American Review (1815)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24600" y="3200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4176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70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5B5249"/>
                </a:solidFill>
                <a:latin typeface="Times New Roman" charset="0"/>
              </a:rPr>
              <a:t>Political Nationalism </a:t>
            </a:r>
            <a:endParaRPr lang="en-US" dirty="0">
              <a:solidFill>
                <a:srgbClr val="5B5249"/>
              </a:solidFill>
              <a:latin typeface="Times New Roman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229600" cy="4449763"/>
          </a:xfrm>
        </p:spPr>
        <p:txBody>
          <a:bodyPr/>
          <a:lstStyle/>
          <a:p>
            <a:r>
              <a:rPr lang="en-US">
                <a:solidFill>
                  <a:srgbClr val="5B5249"/>
                </a:solidFill>
                <a:latin typeface="Times New Roman" charset="0"/>
              </a:rPr>
              <a:t>Death of the Federalist Party</a:t>
            </a:r>
          </a:p>
          <a:p>
            <a:pPr lvl="1"/>
            <a:r>
              <a:rPr lang="ja-JP" altLang="en-US">
                <a:solidFill>
                  <a:srgbClr val="5B5249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rgbClr val="5B5249"/>
                </a:solidFill>
                <a:latin typeface="Times New Roman" charset="0"/>
              </a:rPr>
              <a:t>Era of Good Feelings</a:t>
            </a:r>
            <a:r>
              <a:rPr lang="ja-JP" altLang="en-US">
                <a:solidFill>
                  <a:srgbClr val="5B5249"/>
                </a:solidFill>
                <a:latin typeface="Arial" charset="0"/>
              </a:rPr>
              <a:t>”</a:t>
            </a:r>
            <a:r>
              <a:rPr lang="en-US" altLang="ja-JP">
                <a:solidFill>
                  <a:srgbClr val="5B5249"/>
                </a:solidFill>
                <a:latin typeface="Times New Roman" charset="0"/>
              </a:rPr>
              <a:t> / One party rule emerges</a:t>
            </a:r>
          </a:p>
          <a:p>
            <a:pPr lvl="1"/>
            <a:r>
              <a:rPr lang="en-US">
                <a:solidFill>
                  <a:srgbClr val="5B5249"/>
                </a:solidFill>
                <a:latin typeface="Times New Roman" charset="0"/>
              </a:rPr>
              <a:t>James Madison elected 1816 / 1820</a:t>
            </a:r>
          </a:p>
          <a:p>
            <a:pPr lvl="2"/>
            <a:r>
              <a:rPr lang="en-US">
                <a:solidFill>
                  <a:srgbClr val="5B5249"/>
                </a:solidFill>
                <a:latin typeface="Times New Roman" charset="0"/>
              </a:rPr>
              <a:t>Makes </a:t>
            </a:r>
            <a:r>
              <a:rPr lang="ja-JP" altLang="en-US">
                <a:solidFill>
                  <a:srgbClr val="5B5249"/>
                </a:solidFill>
                <a:latin typeface="Arial" charset="0"/>
              </a:rPr>
              <a:t>“</a:t>
            </a:r>
            <a:r>
              <a:rPr lang="en-US" altLang="ja-JP">
                <a:solidFill>
                  <a:srgbClr val="5B5249"/>
                </a:solidFill>
                <a:latin typeface="Times New Roman" charset="0"/>
              </a:rPr>
              <a:t>tour</a:t>
            </a:r>
            <a:r>
              <a:rPr lang="ja-JP" altLang="en-US">
                <a:solidFill>
                  <a:srgbClr val="5B5249"/>
                </a:solidFill>
                <a:latin typeface="Arial" charset="0"/>
              </a:rPr>
              <a:t>”</a:t>
            </a:r>
            <a:r>
              <a:rPr lang="en-US" altLang="ja-JP">
                <a:solidFill>
                  <a:srgbClr val="5B5249"/>
                </a:solidFill>
                <a:latin typeface="Times New Roman" charset="0"/>
              </a:rPr>
              <a:t> of the nation on 1817</a:t>
            </a:r>
          </a:p>
          <a:p>
            <a:pPr lvl="2"/>
            <a:endParaRPr lang="en-US">
              <a:solidFill>
                <a:srgbClr val="5B5249"/>
              </a:solidFill>
              <a:latin typeface="Times New Roman" charset="0"/>
            </a:endParaRPr>
          </a:p>
          <a:p>
            <a:r>
              <a:rPr lang="en-US">
                <a:solidFill>
                  <a:srgbClr val="5B5249"/>
                </a:solidFill>
                <a:latin typeface="Times New Roman" charset="0"/>
              </a:rPr>
              <a:t>John Marshall &amp; Judicial Nationalism</a:t>
            </a:r>
          </a:p>
          <a:p>
            <a:pPr lvl="1"/>
            <a:r>
              <a:rPr lang="en-US">
                <a:solidFill>
                  <a:srgbClr val="5B5249"/>
                </a:solidFill>
                <a:latin typeface="Times New Roman" charset="0"/>
              </a:rPr>
              <a:t>Decisions increase the power of the federal gov</a:t>
            </a:r>
            <a:r>
              <a:rPr lang="ja-JP" altLang="en-US">
                <a:solidFill>
                  <a:srgbClr val="5B5249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rgbClr val="5B5249"/>
                </a:solidFill>
                <a:latin typeface="Times New Roman" charset="0"/>
              </a:rPr>
              <a:t>t and expa</a:t>
            </a:r>
            <a:r>
              <a:rPr lang="en-US" altLang="ja-JP">
                <a:solidFill>
                  <a:schemeClr val="bg1"/>
                </a:solidFill>
                <a:latin typeface="Times New Roman" charset="0"/>
              </a:rPr>
              <a:t>nd its authority</a:t>
            </a:r>
            <a:endParaRPr lang="en-US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9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1502</Words>
  <Application>Microsoft Macintosh PowerPoint</Application>
  <PresentationFormat>On-screen Show (4:3)</PresentationFormat>
  <Paragraphs>412</Paragraphs>
  <Slides>53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1820-1848</vt:lpstr>
      <vt:lpstr>PowerPoint Presentation</vt:lpstr>
      <vt:lpstr>Post War of 1812</vt:lpstr>
      <vt:lpstr>Economic Nationalism </vt:lpstr>
      <vt:lpstr>“American System”</vt:lpstr>
      <vt:lpstr>Cumberland Road</vt:lpstr>
      <vt:lpstr>PowerPoint Presentation</vt:lpstr>
      <vt:lpstr>Cultural Nationalism</vt:lpstr>
      <vt:lpstr>Political Nationalism </vt:lpstr>
      <vt:lpstr>Judicial Nationalism Marshall Court</vt:lpstr>
      <vt:lpstr>Federal Governments Power</vt:lpstr>
      <vt:lpstr>Diplomatic Nationalism  </vt:lpstr>
      <vt:lpstr>Geographic Nationalism </vt:lpstr>
      <vt:lpstr>Post-war treaties…</vt:lpstr>
      <vt:lpstr>PowerPoint Presentation</vt:lpstr>
      <vt:lpstr>Westward Expansion</vt:lpstr>
      <vt:lpstr>PowerPoint Presentation</vt:lpstr>
      <vt:lpstr>Missouri Compromise of 1820 Proposed by Henry Clay</vt:lpstr>
      <vt:lpstr>PowerPoint Presentation</vt:lpstr>
      <vt:lpstr>PowerPoint Presentation</vt:lpstr>
      <vt:lpstr>Andrew Jackson’s Big Issues</vt:lpstr>
      <vt:lpstr>Politics </vt:lpstr>
      <vt:lpstr>PowerPoint Presentation</vt:lpstr>
      <vt:lpstr>Native Americans</vt:lpstr>
      <vt:lpstr>State’s Rights and the Tariff </vt:lpstr>
      <vt:lpstr>South Responds</vt:lpstr>
      <vt:lpstr>The BUS</vt:lpstr>
      <vt:lpstr>Jackson’s Legacy </vt:lpstr>
      <vt:lpstr>Martin Van Buren, Harrison and Tyler</vt:lpstr>
      <vt:lpstr>Revival and Reform </vt:lpstr>
      <vt:lpstr>The Great Revival </vt:lpstr>
      <vt:lpstr>Second Great Awakening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1820-1848</dc:title>
  <dc:creator>SHS</dc:creator>
  <cp:lastModifiedBy>SHS</cp:lastModifiedBy>
  <cp:revision>19</cp:revision>
  <dcterms:created xsi:type="dcterms:W3CDTF">2014-11-05T02:42:30Z</dcterms:created>
  <dcterms:modified xsi:type="dcterms:W3CDTF">2014-11-19T17:05:51Z</dcterms:modified>
</cp:coreProperties>
</file>